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3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16EC-4F44-473A-BC60-EF0C402B7AC5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DB8E-1A23-4CF0-98EB-42E9B9CC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40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16EC-4F44-473A-BC60-EF0C402B7AC5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DB8E-1A23-4CF0-98EB-42E9B9CC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0385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16EC-4F44-473A-BC60-EF0C402B7AC5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DB8E-1A23-4CF0-98EB-42E9B9CC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374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16EC-4F44-473A-BC60-EF0C402B7AC5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DB8E-1A23-4CF0-98EB-42E9B9CC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376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16EC-4F44-473A-BC60-EF0C402B7AC5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DB8E-1A23-4CF0-98EB-42E9B9CC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466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16EC-4F44-473A-BC60-EF0C402B7AC5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DB8E-1A23-4CF0-98EB-42E9B9CC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079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16EC-4F44-473A-BC60-EF0C402B7AC5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DB8E-1A23-4CF0-98EB-42E9B9CC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76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16EC-4F44-473A-BC60-EF0C402B7AC5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DB8E-1A23-4CF0-98EB-42E9B9CC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121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16EC-4F44-473A-BC60-EF0C402B7AC5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DB8E-1A23-4CF0-98EB-42E9B9CC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556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16EC-4F44-473A-BC60-EF0C402B7AC5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DB8E-1A23-4CF0-98EB-42E9B9CC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688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16EC-4F44-473A-BC60-EF0C402B7AC5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6DB8E-1A23-4CF0-98EB-42E9B9CC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554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016EC-4F44-473A-BC60-EF0C402B7AC5}" type="datetimeFigureOut">
              <a:rPr lang="nb-NO" smtClean="0"/>
              <a:t>25.09.2023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6DB8E-1A23-4CF0-98EB-42E9B9CC4C4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933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se-fonna.no/barn-og-unges-helsetenest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shf.no/helsefaglig/samhandling/oss-helsefelleskap-pa-agder#faglig-samarbeidsutvalg-fsu-tidligere-samhandlingsrad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shf.no/helsefaglig/samhandling/en-agdermodell-for-barn-og-unges-psykiske-helsetjenest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young child&#10;&#10;Description automatically generated">
            <a:extLst>
              <a:ext uri="{FF2B5EF4-FFF2-40B4-BE49-F238E27FC236}">
                <a16:creationId xmlns:a16="http://schemas.microsoft.com/office/drawing/2014/main" id="{19AA8D27-D973-EBA2-9E02-FEB4CD039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1" y="722039"/>
            <a:ext cx="9050866" cy="6833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8C5E44-CE2D-DED2-CD3D-980857D2E4F3}"/>
              </a:ext>
            </a:extLst>
          </p:cNvPr>
          <p:cNvSpPr txBox="1"/>
          <p:nvPr/>
        </p:nvSpPr>
        <p:spPr>
          <a:xfrm>
            <a:off x="-480567" y="1985109"/>
            <a:ext cx="4243589" cy="3320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E6893B-1378-7BF8-5B82-4C81AA902C51}"/>
              </a:ext>
            </a:extLst>
          </p:cNvPr>
          <p:cNvSpPr txBox="1"/>
          <p:nvPr/>
        </p:nvSpPr>
        <p:spPr>
          <a:xfrm>
            <a:off x="762000" y="260373"/>
            <a:ext cx="10710333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Agdermodell</a:t>
            </a:r>
            <a:r>
              <a:rPr lang="en-US" sz="2400" dirty="0"/>
              <a:t> for barn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unges</a:t>
            </a:r>
            <a:r>
              <a:rPr lang="en-US" sz="2400" dirty="0"/>
              <a:t> </a:t>
            </a:r>
            <a:r>
              <a:rPr lang="en-US" sz="2400" dirty="0" err="1"/>
              <a:t>psykiske</a:t>
            </a:r>
            <a:r>
              <a:rPr lang="en-US" sz="2400" dirty="0"/>
              <a:t> </a:t>
            </a:r>
            <a:r>
              <a:rPr lang="en-US" sz="2400" dirty="0" err="1" smtClean="0"/>
              <a:t>helsetjeneste</a:t>
            </a:r>
            <a:r>
              <a:rPr lang="en-US" sz="2400" dirty="0" smtClean="0"/>
              <a:t>, </a:t>
            </a:r>
            <a:r>
              <a:rPr lang="en-US" sz="2400" dirty="0" err="1" smtClean="0"/>
              <a:t>dette</a:t>
            </a:r>
            <a:r>
              <a:rPr lang="en-US" sz="2400" dirty="0" smtClean="0"/>
              <a:t> </a:t>
            </a:r>
            <a:r>
              <a:rPr lang="en-US" sz="2400" dirty="0" err="1" smtClean="0"/>
              <a:t>løser</a:t>
            </a:r>
            <a:r>
              <a:rPr lang="en-US" sz="2400" dirty="0" smtClean="0"/>
              <a:t> vi </a:t>
            </a:r>
            <a:r>
              <a:rPr lang="en-US" sz="2400" dirty="0" err="1" smtClean="0"/>
              <a:t>sammen</a:t>
            </a:r>
            <a:r>
              <a:rPr lang="en-US" sz="2400" dirty="0" smtClean="0"/>
              <a:t>!</a:t>
            </a:r>
            <a:endParaRPr lang="en-US" sz="2400" dirty="0"/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162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rcle of smiling faces of children with heads together looking downwards">
            <a:extLst>
              <a:ext uri="{FF2B5EF4-FFF2-40B4-BE49-F238E27FC236}">
                <a16:creationId xmlns:a16="http://schemas.microsoft.com/office/drawing/2014/main" id="{7FB547C0-41E8-63AD-58FB-0E5AE811C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66" r="22918" b="2"/>
          <a:stretch/>
        </p:blipFill>
        <p:spPr>
          <a:xfrm>
            <a:off x="521692" y="73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B0C5AB-C22C-F397-2285-F227964B2137}"/>
              </a:ext>
            </a:extLst>
          </p:cNvPr>
          <p:cNvSpPr txBox="1"/>
          <p:nvPr/>
        </p:nvSpPr>
        <p:spPr>
          <a:xfrm>
            <a:off x="4905955" y="732056"/>
            <a:ext cx="6713552" cy="411480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i="0" dirty="0" err="1"/>
              <a:t>Bakgrunn</a:t>
            </a:r>
            <a:r>
              <a:rPr lang="en-US" sz="2000" b="1" i="0" dirty="0"/>
              <a:t> for </a:t>
            </a:r>
            <a:r>
              <a:rPr lang="en-US" sz="2000" b="1" i="0" dirty="0" err="1"/>
              <a:t>prosjektet</a:t>
            </a:r>
            <a:endParaRPr lang="en-US" sz="2000" dirty="0"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/>
              <a:t>Helsefelleskapet</a:t>
            </a:r>
            <a:r>
              <a:rPr lang="en-US" sz="2000" b="0" i="0" dirty="0"/>
              <a:t> </a:t>
            </a:r>
            <a:r>
              <a:rPr lang="en-US" sz="2000" b="0" i="0" dirty="0" err="1"/>
              <a:t>har</a:t>
            </a:r>
            <a:r>
              <a:rPr lang="en-US" sz="2000" b="0" i="0" dirty="0"/>
              <a:t> </a:t>
            </a:r>
            <a:r>
              <a:rPr lang="en-US" sz="2000" b="0" i="0" dirty="0" err="1"/>
              <a:t>gitt</a:t>
            </a:r>
            <a:r>
              <a:rPr lang="en-US" sz="2000" dirty="0"/>
              <a:t> </a:t>
            </a:r>
            <a:r>
              <a:rPr lang="en-US" sz="2000" dirty="0" err="1"/>
              <a:t>faglig</a:t>
            </a:r>
            <a:r>
              <a:rPr lang="en-US" sz="2000" dirty="0"/>
              <a:t> </a:t>
            </a:r>
            <a:r>
              <a:rPr lang="en-US" sz="2000" dirty="0" err="1"/>
              <a:t>samarbeidsutvalg</a:t>
            </a:r>
            <a:r>
              <a:rPr lang="en-US" sz="2000" b="0" i="0" dirty="0"/>
              <a:t> for </a:t>
            </a:r>
            <a:r>
              <a:rPr lang="en-US" sz="2000" b="0" i="0" dirty="0" err="1"/>
              <a:t>psykisk</a:t>
            </a:r>
            <a:r>
              <a:rPr lang="en-US" sz="2000" b="0" i="0" dirty="0"/>
              <a:t> </a:t>
            </a:r>
            <a:r>
              <a:rPr lang="en-US" sz="2000" b="0" i="0" dirty="0" err="1"/>
              <a:t>helse</a:t>
            </a:r>
            <a:r>
              <a:rPr lang="en-US" sz="2000" b="0" i="0" dirty="0"/>
              <a:t> </a:t>
            </a:r>
            <a:r>
              <a:rPr lang="en-US" sz="2000" b="0" i="0" dirty="0" err="1"/>
              <a:t>og</a:t>
            </a:r>
            <a:r>
              <a:rPr lang="en-US" sz="2000" b="0" i="0" dirty="0"/>
              <a:t> </a:t>
            </a:r>
            <a:r>
              <a:rPr lang="en-US" sz="2000" b="0" i="0" dirty="0" err="1"/>
              <a:t>rus</a:t>
            </a:r>
            <a:r>
              <a:rPr lang="en-US" sz="2000" dirty="0"/>
              <a:t> 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/>
              <a:t>Agder</a:t>
            </a:r>
            <a:r>
              <a:rPr lang="en-US" sz="2000" dirty="0"/>
              <a:t> </a:t>
            </a:r>
            <a:r>
              <a:rPr lang="en-US" sz="2000" dirty="0" err="1"/>
              <a:t>oppdraget</a:t>
            </a:r>
            <a:r>
              <a:rPr lang="en-US" sz="2000" b="0" i="0" dirty="0"/>
              <a:t> å </a:t>
            </a:r>
            <a:r>
              <a:rPr lang="en-US" sz="2000" b="0" i="0" dirty="0" err="1"/>
              <a:t>etablere</a:t>
            </a:r>
            <a:r>
              <a:rPr lang="en-US" sz="2000" b="0" i="0" dirty="0"/>
              <a:t> et </a:t>
            </a:r>
            <a:r>
              <a:rPr lang="en-US" sz="2000" b="0" i="0" dirty="0" err="1"/>
              <a:t>forprosjekt</a:t>
            </a:r>
            <a:r>
              <a:rPr lang="en-US" sz="2000" b="0" i="0" dirty="0"/>
              <a:t> </a:t>
            </a:r>
            <a:r>
              <a:rPr lang="en-US" sz="2000" b="0" i="0" dirty="0" err="1"/>
              <a:t>som</a:t>
            </a:r>
            <a:r>
              <a:rPr lang="en-US" sz="2000" b="0" i="0" dirty="0"/>
              <a:t> </a:t>
            </a:r>
            <a:r>
              <a:rPr lang="en-US" sz="2000" b="0" i="0" dirty="0" err="1"/>
              <a:t>skal</a:t>
            </a:r>
            <a:r>
              <a:rPr lang="en-US" sz="2000" b="0" i="0" dirty="0"/>
              <a:t> se </a:t>
            </a:r>
            <a:r>
              <a:rPr lang="en-US" sz="2000" b="0" i="0" dirty="0" err="1"/>
              <a:t>på</a:t>
            </a:r>
            <a:r>
              <a:rPr lang="en-US" sz="2000" b="0" i="0" dirty="0"/>
              <a:t> </a:t>
            </a:r>
            <a:r>
              <a:rPr lang="en-US" sz="2000" b="0" i="0" dirty="0" err="1"/>
              <a:t>mulighetene</a:t>
            </a:r>
            <a:r>
              <a:rPr lang="en-US" sz="2000" b="0" i="0" dirty="0"/>
              <a:t> </a:t>
            </a:r>
            <a:r>
              <a:rPr lang="en-US" sz="2000" b="0" i="0" dirty="0" err="1"/>
              <a:t>og</a:t>
            </a:r>
            <a:r>
              <a:rPr lang="en-US" sz="2000" b="0" i="0" dirty="0"/>
              <a:t> </a:t>
            </a:r>
            <a:r>
              <a:rPr lang="en-US" sz="2000" b="0" i="0" dirty="0" err="1"/>
              <a:t>konsekvensene</a:t>
            </a:r>
            <a:r>
              <a:rPr lang="en-US" sz="2000" b="0" i="0" dirty="0"/>
              <a:t> </a:t>
            </a:r>
            <a:r>
              <a:rPr lang="en-US" sz="2000" b="0" i="0" dirty="0" err="1"/>
              <a:t>ved</a:t>
            </a:r>
            <a:r>
              <a:rPr lang="en-US" sz="2000" b="0" i="0" dirty="0"/>
              <a:t> å </a:t>
            </a:r>
            <a:r>
              <a:rPr lang="en-US" sz="2000" b="0" i="0" dirty="0" err="1"/>
              <a:t>lage</a:t>
            </a:r>
            <a:r>
              <a:rPr lang="en-US" sz="2000" b="0" i="0" dirty="0"/>
              <a:t> </a:t>
            </a:r>
            <a:r>
              <a:rPr lang="en-US" sz="2000" b="0" i="0" dirty="0" err="1"/>
              <a:t>en</a:t>
            </a:r>
            <a:r>
              <a:rPr lang="en-US" sz="2000" b="0" i="0" dirty="0"/>
              <a:t> </a:t>
            </a:r>
            <a:r>
              <a:rPr lang="en-US" sz="2000" b="0" i="0" dirty="0" err="1"/>
              <a:t>Agdermodell</a:t>
            </a:r>
            <a:r>
              <a:rPr lang="en-US" sz="2000" b="0" i="0" dirty="0"/>
              <a:t> </a:t>
            </a:r>
            <a:r>
              <a:rPr lang="en-US" sz="2000" b="0" i="0" dirty="0" err="1"/>
              <a:t>basert</a:t>
            </a:r>
            <a:r>
              <a:rPr lang="en-US" sz="2000" b="0" i="0" dirty="0"/>
              <a:t> </a:t>
            </a:r>
            <a:r>
              <a:rPr lang="en-US" sz="2000" b="0" i="0" dirty="0" err="1"/>
              <a:t>på</a:t>
            </a:r>
            <a:r>
              <a:rPr lang="en-US" sz="2000" b="0" i="0" dirty="0"/>
              <a:t> </a:t>
            </a:r>
            <a:r>
              <a:rPr lang="en-US" sz="2000" b="0" i="0" dirty="0" err="1"/>
              <a:t>gode</a:t>
            </a:r>
            <a:r>
              <a:rPr lang="en-US" sz="2000" b="0" i="0" dirty="0"/>
              <a:t> </a:t>
            </a:r>
            <a:r>
              <a:rPr lang="en-US" sz="2000" b="0" i="0" dirty="0" err="1"/>
              <a:t>forløp</a:t>
            </a:r>
            <a:r>
              <a:rPr lang="en-US" sz="2000" b="0" i="0" dirty="0"/>
              <a:t> for barn </a:t>
            </a:r>
            <a:r>
              <a:rPr lang="en-US" sz="2000" b="0" i="0" dirty="0" err="1"/>
              <a:t>og</a:t>
            </a:r>
            <a:r>
              <a:rPr lang="en-US" sz="2000" b="0" i="0" dirty="0"/>
              <a:t> </a:t>
            </a:r>
            <a:r>
              <a:rPr lang="en-US" sz="2000" b="0" i="0" dirty="0" err="1"/>
              <a:t>unge</a:t>
            </a:r>
            <a:r>
              <a:rPr lang="en-US" sz="2000" b="0" i="0" dirty="0"/>
              <a:t> med </a:t>
            </a:r>
            <a:r>
              <a:rPr lang="en-US" sz="2000" b="0" i="0" dirty="0" err="1"/>
              <a:t>rus</a:t>
            </a:r>
            <a:r>
              <a:rPr lang="en-US" sz="2000" b="0" i="0" dirty="0"/>
              <a:t> </a:t>
            </a:r>
            <a:r>
              <a:rPr lang="en-US" sz="2000" b="0" i="0" dirty="0" err="1"/>
              <a:t>og</a:t>
            </a:r>
            <a:r>
              <a:rPr lang="en-US" sz="2000" b="0" i="0" dirty="0"/>
              <a:t> </a:t>
            </a:r>
            <a:r>
              <a:rPr lang="en-US" sz="2000" b="0" i="0" dirty="0" err="1"/>
              <a:t>psykiske</a:t>
            </a:r>
            <a:r>
              <a:rPr lang="en-US" sz="2000" b="0" i="0" dirty="0"/>
              <a:t> </a:t>
            </a:r>
            <a:r>
              <a:rPr lang="en-US" sz="2000" b="0" i="0" dirty="0" err="1"/>
              <a:t>helseplager</a:t>
            </a:r>
            <a:r>
              <a:rPr lang="en-US" sz="2000" b="0" i="0" dirty="0"/>
              <a:t>.</a:t>
            </a:r>
            <a:r>
              <a:rPr lang="en-US" sz="2000" dirty="0"/>
              <a:t> </a:t>
            </a:r>
            <a:endParaRPr lang="en-US" sz="20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0" dirty="0" err="1"/>
              <a:t>Nasjonale</a:t>
            </a:r>
            <a:r>
              <a:rPr lang="en-US" sz="2000" b="0" i="0" dirty="0"/>
              <a:t> </a:t>
            </a:r>
            <a:r>
              <a:rPr lang="en-US" sz="2000" b="0" i="0" dirty="0" err="1"/>
              <a:t>rapporter</a:t>
            </a:r>
            <a:r>
              <a:rPr lang="en-US" sz="2000" dirty="0"/>
              <a:t> </a:t>
            </a:r>
            <a:r>
              <a:rPr lang="en-US" sz="2000" dirty="0" err="1"/>
              <a:t>samt</a:t>
            </a:r>
            <a:r>
              <a:rPr lang="en-US" sz="2000" dirty="0"/>
              <a:t> </a:t>
            </a:r>
            <a:r>
              <a:rPr lang="en-US" sz="2000" dirty="0" err="1"/>
              <a:t>faglig</a:t>
            </a:r>
            <a:r>
              <a:rPr lang="en-US" sz="2000" dirty="0"/>
              <a:t> </a:t>
            </a:r>
            <a:r>
              <a:rPr lang="en-US" sz="2000" dirty="0" err="1"/>
              <a:t>samarbeidsutvalg</a:t>
            </a:r>
            <a:r>
              <a:rPr lang="en-US" sz="2000" dirty="0"/>
              <a:t> sin</a:t>
            </a:r>
            <a:r>
              <a:rPr lang="en-US" sz="2000" b="0" i="0" dirty="0"/>
              <a:t> </a:t>
            </a:r>
            <a:r>
              <a:rPr lang="en-US" sz="2000" b="0" i="0" dirty="0" err="1"/>
              <a:t>kartlegging</a:t>
            </a:r>
            <a:r>
              <a:rPr lang="en-US" sz="2000" b="0" i="0" dirty="0"/>
              <a:t> </a:t>
            </a:r>
            <a:r>
              <a:rPr lang="en-US" sz="2000" b="0" i="0" dirty="0" err="1"/>
              <a:t>i</a:t>
            </a:r>
            <a:r>
              <a:rPr lang="en-US" sz="2000" b="0" i="0" dirty="0"/>
              <a:t> </a:t>
            </a:r>
            <a:r>
              <a:rPr lang="en-US" sz="2000" b="0" i="0" dirty="0" err="1"/>
              <a:t>Agder</a:t>
            </a:r>
            <a:r>
              <a:rPr lang="en-US" sz="2000" dirty="0"/>
              <a:t>, </a:t>
            </a:r>
            <a:r>
              <a:rPr lang="en-US" sz="2000" b="0" i="0" dirty="0" err="1"/>
              <a:t>viser</a:t>
            </a:r>
            <a:r>
              <a:rPr lang="en-US" sz="2000" b="0" i="0" dirty="0"/>
              <a:t> at </a:t>
            </a:r>
            <a:r>
              <a:rPr lang="en-US" sz="2000" b="0" i="0" dirty="0" err="1"/>
              <a:t>både</a:t>
            </a:r>
            <a:r>
              <a:rPr lang="en-US" sz="2000" b="0" i="0" dirty="0"/>
              <a:t> </a:t>
            </a:r>
            <a:r>
              <a:rPr lang="en-US" sz="2000" b="0" i="0" dirty="0" err="1"/>
              <a:t>ungdom</a:t>
            </a:r>
            <a:r>
              <a:rPr lang="en-US" sz="2000" b="0" i="0" dirty="0"/>
              <a:t>, </a:t>
            </a:r>
            <a:r>
              <a:rPr lang="en-US" sz="2000" b="0" i="0" dirty="0" err="1"/>
              <a:t>foreldre</a:t>
            </a:r>
            <a:r>
              <a:rPr lang="en-US" sz="2000" b="0" i="0" dirty="0"/>
              <a:t> </a:t>
            </a:r>
            <a:r>
              <a:rPr lang="en-US" sz="2000" b="0" i="0" dirty="0" err="1"/>
              <a:t>og</a:t>
            </a:r>
            <a:r>
              <a:rPr lang="en-US" sz="2000" b="0" i="0" dirty="0"/>
              <a:t> </a:t>
            </a:r>
            <a:r>
              <a:rPr lang="en-US" sz="2000" b="0" i="0" dirty="0" err="1"/>
              <a:t>fagfolk</a:t>
            </a:r>
            <a:r>
              <a:rPr lang="en-US" sz="2000" b="0" i="0" dirty="0"/>
              <a:t> </a:t>
            </a:r>
            <a:r>
              <a:rPr lang="en-US" sz="2000" b="0" i="0" dirty="0" err="1"/>
              <a:t>kan</a:t>
            </a:r>
            <a:r>
              <a:rPr lang="en-US" sz="2000" b="0" i="0" dirty="0"/>
              <a:t> </a:t>
            </a:r>
            <a:r>
              <a:rPr lang="en-US" sz="2000" b="0" i="0" dirty="0" err="1"/>
              <a:t>oppleve</a:t>
            </a:r>
            <a:r>
              <a:rPr lang="en-US" sz="2000" b="0" i="0" dirty="0"/>
              <a:t> </a:t>
            </a:r>
            <a:r>
              <a:rPr lang="en-US" sz="2000" b="0" i="0" dirty="0" err="1"/>
              <a:t>systemet</a:t>
            </a:r>
            <a:r>
              <a:rPr lang="en-US" sz="2000" b="0" i="0" dirty="0"/>
              <a:t> </a:t>
            </a:r>
            <a:r>
              <a:rPr lang="en-US" sz="2000" b="0" i="0" dirty="0" err="1"/>
              <a:t>av</a:t>
            </a:r>
            <a:r>
              <a:rPr lang="en-US" sz="2000" b="0" i="0" dirty="0"/>
              <a:t> </a:t>
            </a:r>
            <a:r>
              <a:rPr lang="en-US" sz="2000" b="0" i="0" dirty="0" err="1"/>
              <a:t>hjelpeinstanser</a:t>
            </a:r>
            <a:r>
              <a:rPr lang="en-US" sz="2000" b="0" i="0" dirty="0"/>
              <a:t> </a:t>
            </a:r>
            <a:r>
              <a:rPr lang="en-US" sz="2000" b="0" i="0" dirty="0" err="1"/>
              <a:t>som</a:t>
            </a:r>
            <a:r>
              <a:rPr lang="en-US" sz="2000" b="0" i="0" dirty="0"/>
              <a:t> </a:t>
            </a:r>
            <a:r>
              <a:rPr lang="en-US" sz="2000" b="0" i="0" dirty="0" err="1"/>
              <a:t>ulikt</a:t>
            </a:r>
            <a:r>
              <a:rPr lang="en-US" sz="2000" b="0" i="0" dirty="0"/>
              <a:t> </a:t>
            </a:r>
            <a:r>
              <a:rPr lang="en-US" sz="2000" b="0" i="0" dirty="0" err="1"/>
              <a:t>og</a:t>
            </a:r>
            <a:r>
              <a:rPr lang="en-US" sz="2000" b="0" i="0" dirty="0"/>
              <a:t> </a:t>
            </a:r>
            <a:r>
              <a:rPr lang="en-US" sz="2000" b="0" i="0" dirty="0" err="1"/>
              <a:t>forvirrende</a:t>
            </a:r>
            <a:r>
              <a:rPr lang="en-US" sz="2000" b="0" i="0" dirty="0"/>
              <a:t>. For </a:t>
            </a:r>
            <a:r>
              <a:rPr lang="en-US" sz="2000" b="0" i="0" dirty="0" err="1"/>
              <a:t>ungdom</a:t>
            </a:r>
            <a:r>
              <a:rPr lang="en-US" sz="2000" b="0" i="0" dirty="0"/>
              <a:t> </a:t>
            </a:r>
            <a:r>
              <a:rPr lang="en-US" sz="2000" b="0" i="0" dirty="0" err="1"/>
              <a:t>og</a:t>
            </a:r>
            <a:r>
              <a:rPr lang="en-US" sz="2000" b="0" i="0" dirty="0"/>
              <a:t> </a:t>
            </a:r>
            <a:r>
              <a:rPr lang="en-US" sz="2000" b="0" i="0" dirty="0" err="1"/>
              <a:t>foreldre</a:t>
            </a:r>
            <a:r>
              <a:rPr lang="en-US" sz="2000" b="0" i="0" dirty="0"/>
              <a:t> </a:t>
            </a:r>
            <a:r>
              <a:rPr lang="en-US" sz="2000" b="0" i="0" dirty="0" err="1"/>
              <a:t>kan</a:t>
            </a:r>
            <a:r>
              <a:rPr lang="en-US" sz="2000" b="0" i="0" dirty="0"/>
              <a:t> </a:t>
            </a:r>
            <a:r>
              <a:rPr lang="en-US" sz="2000" b="0" i="0" dirty="0" err="1"/>
              <a:t>det</a:t>
            </a:r>
            <a:r>
              <a:rPr lang="en-US" sz="2000" b="0" i="0" dirty="0"/>
              <a:t> </a:t>
            </a:r>
            <a:r>
              <a:rPr lang="en-US" sz="2000" b="0" i="0" dirty="0" err="1"/>
              <a:t>være</a:t>
            </a:r>
            <a:r>
              <a:rPr lang="en-US" sz="2000" b="0" i="0" dirty="0"/>
              <a:t> </a:t>
            </a:r>
            <a:r>
              <a:rPr lang="en-US" sz="2000" b="0" i="0" dirty="0" err="1"/>
              <a:t>vanskelig</a:t>
            </a:r>
            <a:r>
              <a:rPr lang="en-US" sz="2000" b="0" i="0" dirty="0"/>
              <a:t> å </a:t>
            </a:r>
            <a:r>
              <a:rPr lang="en-US" sz="2000" b="0" i="0" dirty="0" err="1"/>
              <a:t>vite</a:t>
            </a:r>
            <a:r>
              <a:rPr lang="en-US" sz="2000" b="0" i="0" dirty="0"/>
              <a:t> </a:t>
            </a:r>
            <a:r>
              <a:rPr lang="en-US" sz="2000" b="0" i="0" dirty="0" err="1"/>
              <a:t>hvor</a:t>
            </a:r>
            <a:r>
              <a:rPr lang="en-US" sz="2000" b="0" i="0" dirty="0"/>
              <a:t> man </a:t>
            </a:r>
            <a:r>
              <a:rPr lang="en-US" sz="2000" b="0" i="0" dirty="0" err="1"/>
              <a:t>skal</a:t>
            </a:r>
            <a:r>
              <a:rPr lang="en-US" sz="2000" b="0" i="0" dirty="0"/>
              <a:t> </a:t>
            </a:r>
            <a:r>
              <a:rPr lang="en-US" sz="2000" b="0" i="0" dirty="0" err="1"/>
              <a:t>henvende</a:t>
            </a:r>
            <a:r>
              <a:rPr lang="en-US" sz="2000" b="0" i="0" dirty="0"/>
              <a:t> </a:t>
            </a:r>
            <a:r>
              <a:rPr lang="en-US" sz="2000" b="0" i="0" dirty="0" err="1"/>
              <a:t>seg</a:t>
            </a:r>
            <a:r>
              <a:rPr lang="en-US" sz="2000" b="0" i="0" dirty="0"/>
              <a:t> for å </a:t>
            </a:r>
            <a:r>
              <a:rPr lang="en-US" sz="2000" b="0" i="0" dirty="0" err="1"/>
              <a:t>få</a:t>
            </a:r>
            <a:r>
              <a:rPr lang="en-US" sz="2000" b="0" i="0" dirty="0"/>
              <a:t> den </a:t>
            </a:r>
            <a:r>
              <a:rPr lang="en-US" sz="2000" b="0" i="0" dirty="0" err="1"/>
              <a:t>hjelpen</a:t>
            </a:r>
            <a:r>
              <a:rPr lang="en-US" sz="2000" b="0" i="0" dirty="0"/>
              <a:t> man </a:t>
            </a:r>
            <a:r>
              <a:rPr lang="en-US" sz="2000" b="0" i="0" dirty="0" err="1"/>
              <a:t>trenger</a:t>
            </a:r>
            <a:r>
              <a:rPr lang="en-US" sz="2000" b="0" i="0" dirty="0"/>
              <a:t>. For at barn </a:t>
            </a:r>
            <a:r>
              <a:rPr lang="en-US" sz="2000" b="0" i="0" dirty="0" err="1"/>
              <a:t>og</a:t>
            </a:r>
            <a:r>
              <a:rPr lang="en-US" sz="2000" b="0" i="0" dirty="0"/>
              <a:t> </a:t>
            </a:r>
            <a:r>
              <a:rPr lang="en-US" sz="2000" b="0" i="0" dirty="0" err="1"/>
              <a:t>unge</a:t>
            </a:r>
            <a:r>
              <a:rPr lang="en-US" sz="2000" b="0" i="0" dirty="0"/>
              <a:t> </a:t>
            </a:r>
            <a:r>
              <a:rPr lang="en-US" sz="2000" b="0" i="0" dirty="0" err="1"/>
              <a:t>skal</a:t>
            </a:r>
            <a:r>
              <a:rPr lang="en-US" sz="2000" b="0" i="0" dirty="0"/>
              <a:t> </a:t>
            </a:r>
            <a:r>
              <a:rPr lang="en-US" sz="2000" b="0" i="0" dirty="0" err="1"/>
              <a:t>få</a:t>
            </a:r>
            <a:r>
              <a:rPr lang="en-US" sz="2000" b="0" i="0" dirty="0"/>
              <a:t> et </a:t>
            </a:r>
            <a:r>
              <a:rPr lang="en-US" sz="2000" b="0" i="0" dirty="0" err="1"/>
              <a:t>bedre</a:t>
            </a:r>
            <a:r>
              <a:rPr lang="en-US" sz="2000" b="0" i="0" dirty="0"/>
              <a:t> </a:t>
            </a:r>
            <a:r>
              <a:rPr lang="en-US" sz="2000" b="0" i="0" dirty="0" err="1"/>
              <a:t>hjelpetilbud</a:t>
            </a:r>
            <a:r>
              <a:rPr lang="en-US" sz="2000" b="0" i="0" dirty="0"/>
              <a:t>, </a:t>
            </a:r>
            <a:r>
              <a:rPr lang="en-US" sz="2000" b="0" i="0" dirty="0" err="1"/>
              <a:t>trenger</a:t>
            </a:r>
            <a:r>
              <a:rPr lang="en-US" sz="2000" b="0" i="0" dirty="0"/>
              <a:t> </a:t>
            </a:r>
            <a:r>
              <a:rPr lang="en-US" sz="2000" b="0" i="0" dirty="0" err="1"/>
              <a:t>både</a:t>
            </a:r>
            <a:r>
              <a:rPr lang="en-US" sz="2000" b="0" i="0" dirty="0"/>
              <a:t> </a:t>
            </a:r>
            <a:r>
              <a:rPr lang="en-US" sz="2000" b="0" i="0" dirty="0" err="1"/>
              <a:t>brukere</a:t>
            </a:r>
            <a:r>
              <a:rPr lang="en-US" sz="2000" b="0" i="0" dirty="0"/>
              <a:t> </a:t>
            </a:r>
            <a:r>
              <a:rPr lang="en-US" sz="2000" b="0" i="0" dirty="0" err="1"/>
              <a:t>og</a:t>
            </a:r>
            <a:r>
              <a:rPr lang="en-US" sz="2000" b="0" i="0" dirty="0"/>
              <a:t> </a:t>
            </a:r>
            <a:r>
              <a:rPr lang="en-US" sz="2000" b="0" i="0" dirty="0" err="1"/>
              <a:t>fagfolk</a:t>
            </a:r>
            <a:r>
              <a:rPr lang="en-US" sz="2000" b="0" i="0" dirty="0"/>
              <a:t> å </a:t>
            </a:r>
            <a:r>
              <a:rPr lang="en-US" sz="2000" b="0" i="0" dirty="0" err="1"/>
              <a:t>forstå</a:t>
            </a:r>
            <a:r>
              <a:rPr lang="en-US" sz="2000" b="0" i="0" dirty="0"/>
              <a:t> de </a:t>
            </a:r>
            <a:r>
              <a:rPr lang="en-US" sz="2000" b="0" i="0" dirty="0" err="1"/>
              <a:t>ulike</a:t>
            </a:r>
            <a:r>
              <a:rPr lang="en-US" sz="2000" b="0" i="0" dirty="0"/>
              <a:t> </a:t>
            </a:r>
            <a:r>
              <a:rPr lang="en-US" sz="2000" b="0" i="0" dirty="0" err="1"/>
              <a:t>tjenestene</a:t>
            </a:r>
            <a:r>
              <a:rPr lang="en-US" sz="2000" b="0" i="0" dirty="0"/>
              <a:t> </a:t>
            </a:r>
            <a:r>
              <a:rPr lang="en-US" sz="2000" b="0" i="0" dirty="0" err="1"/>
              <a:t>og</a:t>
            </a:r>
            <a:r>
              <a:rPr lang="en-US" sz="2000" b="0" i="0" dirty="0"/>
              <a:t> </a:t>
            </a:r>
            <a:r>
              <a:rPr lang="en-US" sz="2000" b="0" i="0" dirty="0" err="1"/>
              <a:t>deres</a:t>
            </a:r>
            <a:r>
              <a:rPr lang="en-US" sz="2000" b="0" i="0" dirty="0"/>
              <a:t> roller </a:t>
            </a:r>
            <a:r>
              <a:rPr lang="en-US" sz="2000" b="0" i="0" dirty="0" err="1"/>
              <a:t>og</a:t>
            </a:r>
            <a:r>
              <a:rPr lang="en-US" sz="2000" b="0" i="0" dirty="0"/>
              <a:t> </a:t>
            </a:r>
            <a:r>
              <a:rPr lang="en-US" sz="2000" b="0" i="0" dirty="0" err="1"/>
              <a:t>ansvarsområder</a:t>
            </a:r>
            <a:r>
              <a:rPr lang="en-US" sz="2000" b="0" i="0" dirty="0"/>
              <a:t>.</a:t>
            </a:r>
            <a:endParaRPr lang="en-US" sz="2000" dirty="0">
              <a:cs typeface="Calibri"/>
            </a:endParaRPr>
          </a:p>
        </p:txBody>
      </p:sp>
      <p:pic>
        <p:nvPicPr>
          <p:cNvPr id="6" name="Picture 4" descr="A group of logos of different colors&#10;&#10;Description automatically generated">
            <a:extLst>
              <a:ext uri="{FF2B5EF4-FFF2-40B4-BE49-F238E27FC236}">
                <a16:creationId xmlns:a16="http://schemas.microsoft.com/office/drawing/2014/main" id="{4D1A6887-1619-146D-250E-FFB9BB429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470" y="5880794"/>
            <a:ext cx="8667481" cy="97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4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ng boy holding sign smiling">
            <a:extLst>
              <a:ext uri="{FF2B5EF4-FFF2-40B4-BE49-F238E27FC236}">
                <a16:creationId xmlns:a16="http://schemas.microsoft.com/office/drawing/2014/main" id="{529F7543-BC3F-E1DF-6A80-D6FEF160D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33" y="115910"/>
            <a:ext cx="2821463" cy="52309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1F8A8E-6104-DE6D-B667-A9B1DD1E2956}"/>
              </a:ext>
            </a:extLst>
          </p:cNvPr>
          <p:cNvSpPr txBox="1"/>
          <p:nvPr/>
        </p:nvSpPr>
        <p:spPr>
          <a:xfrm>
            <a:off x="678824" y="1365698"/>
            <a:ext cx="189158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ea typeface="Calibri"/>
                <a:cs typeface="Calibri"/>
              </a:rPr>
              <a:t>Hva</a:t>
            </a:r>
            <a:r>
              <a:rPr lang="en-US" sz="2400" b="1" dirty="0">
                <a:ea typeface="Calibri"/>
                <a:cs typeface="Calibri"/>
              </a:rPr>
              <a:t> jobber vi med </a:t>
            </a:r>
            <a:r>
              <a:rPr lang="en-US" sz="2400" b="1" dirty="0" err="1">
                <a:ea typeface="Calibri"/>
                <a:cs typeface="Calibri"/>
              </a:rPr>
              <a:t>nå</a:t>
            </a:r>
            <a:r>
              <a:rPr lang="en-US" sz="2400" b="1" dirty="0">
                <a:ea typeface="Calibri"/>
                <a:cs typeface="Calibri"/>
              </a:rPr>
              <a:t>?</a:t>
            </a:r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280A5-731F-D79C-ACE5-D2784CDD4A65}"/>
              </a:ext>
            </a:extLst>
          </p:cNvPr>
          <p:cNvSpPr txBox="1"/>
          <p:nvPr/>
        </p:nvSpPr>
        <p:spPr>
          <a:xfrm>
            <a:off x="3790144" y="1365698"/>
            <a:ext cx="7579753" cy="42473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ea typeface="+mn-lt"/>
                <a:cs typeface="+mn-lt"/>
              </a:rPr>
              <a:t>Prosjektet</a:t>
            </a:r>
            <a:r>
              <a:rPr lang="en-US" dirty="0">
                <a:ea typeface="+mn-lt"/>
                <a:cs typeface="+mn-lt"/>
              </a:rPr>
              <a:t> tar </a:t>
            </a:r>
            <a:r>
              <a:rPr lang="en-US" dirty="0" err="1">
                <a:ea typeface="+mn-lt"/>
                <a:cs typeface="+mn-lt"/>
              </a:rPr>
              <a:t>utgangspunkt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implementeringsguiden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til</a:t>
            </a:r>
            <a:r>
              <a:rPr lang="en-US" dirty="0">
                <a:ea typeface="+mn-lt"/>
                <a:cs typeface="+mn-lt"/>
              </a:rPr>
              <a:t> Helse </a:t>
            </a:r>
            <a:r>
              <a:rPr lang="en-US" dirty="0" err="1">
                <a:ea typeface="+mn-lt"/>
                <a:cs typeface="+mn-lt"/>
              </a:rPr>
              <a:t>Fonna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som</a:t>
            </a:r>
            <a:r>
              <a:rPr lang="en-US" dirty="0">
                <a:ea typeface="+mn-lt"/>
                <a:cs typeface="+mn-lt"/>
              </a:rPr>
              <a:t> er delt inn </a:t>
            </a:r>
            <a:r>
              <a:rPr lang="en-US" dirty="0" err="1" smtClean="0">
                <a:ea typeface="+mn-lt"/>
                <a:cs typeface="+mn-lt"/>
              </a:rPr>
              <a:t>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fire </a:t>
            </a:r>
            <a:r>
              <a:rPr lang="en-US" dirty="0" err="1">
                <a:ea typeface="+mn-lt"/>
                <a:cs typeface="+mn-lt"/>
              </a:rPr>
              <a:t>faser</a:t>
            </a:r>
            <a:r>
              <a:rPr lang="en-US" dirty="0">
                <a:ea typeface="+mn-lt"/>
                <a:cs typeface="+mn-lt"/>
              </a:rPr>
              <a:t>. </a:t>
            </a:r>
            <a:r>
              <a:rPr lang="en-US" dirty="0" err="1" smtClean="0">
                <a:ea typeface="+mn-lt"/>
                <a:cs typeface="+mn-lt"/>
              </a:rPr>
              <a:t>P</a:t>
            </a:r>
            <a:r>
              <a:rPr lang="en-US" dirty="0" err="1" smtClean="0">
                <a:ea typeface="+mn-lt"/>
                <a:cs typeface="+mn-lt"/>
              </a:rPr>
              <a:t>rosessene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i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denne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guiden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har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>
                <a:ea typeface="+mn-lt"/>
                <a:cs typeface="+mn-lt"/>
              </a:rPr>
              <a:t>Helse </a:t>
            </a:r>
            <a:r>
              <a:rPr lang="en-US" dirty="0" err="1">
                <a:ea typeface="+mn-lt"/>
                <a:cs typeface="+mn-lt"/>
              </a:rPr>
              <a:t>Fonna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gjennomført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supplert</a:t>
            </a:r>
            <a:r>
              <a:rPr lang="en-US" dirty="0">
                <a:ea typeface="+mn-lt"/>
                <a:cs typeface="+mn-lt"/>
              </a:rPr>
              <a:t> med </a:t>
            </a:r>
            <a:r>
              <a:rPr lang="en-US" dirty="0" err="1">
                <a:ea typeface="+mn-lt"/>
                <a:cs typeface="+mn-lt"/>
              </a:rPr>
              <a:t>erfaringer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fra</a:t>
            </a:r>
            <a:r>
              <a:rPr lang="en-US" dirty="0">
                <a:ea typeface="+mn-lt"/>
                <a:cs typeface="+mn-lt"/>
              </a:rPr>
              <a:t> Helse Stavanger, Helse Bergen, Helse Førde </a:t>
            </a:r>
            <a:r>
              <a:rPr lang="en-US" dirty="0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 Helse </a:t>
            </a:r>
            <a:r>
              <a:rPr lang="en-US" dirty="0" err="1">
                <a:ea typeface="+mn-lt"/>
                <a:cs typeface="+mn-lt"/>
              </a:rPr>
              <a:t>Møre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 Romsdal.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 err="1" smtClean="0">
                <a:ea typeface="+mn-lt"/>
                <a:cs typeface="+mn-lt"/>
              </a:rPr>
              <a:t>Guiden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utgjør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verktøykasse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skal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fungere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som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støtte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hjelp</a:t>
            </a:r>
            <a:r>
              <a:rPr lang="en-US" dirty="0">
                <a:ea typeface="+mn-lt"/>
                <a:cs typeface="+mn-lt"/>
              </a:rPr>
              <a:t> for </a:t>
            </a:r>
            <a:r>
              <a:rPr lang="en-US" dirty="0" err="1">
                <a:ea typeface="+mn-lt"/>
                <a:cs typeface="+mn-lt"/>
              </a:rPr>
              <a:t>prosjektet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når</a:t>
            </a:r>
            <a:r>
              <a:rPr lang="en-US" dirty="0">
                <a:ea typeface="+mn-lt"/>
                <a:cs typeface="+mn-lt"/>
              </a:rPr>
              <a:t> vi </a:t>
            </a:r>
            <a:r>
              <a:rPr lang="en-US" dirty="0" err="1">
                <a:ea typeface="+mn-lt"/>
                <a:cs typeface="+mn-lt"/>
              </a:rPr>
              <a:t>skal</a:t>
            </a:r>
            <a:r>
              <a:rPr lang="en-US" dirty="0">
                <a:ea typeface="+mn-lt"/>
                <a:cs typeface="+mn-lt"/>
              </a:rPr>
              <a:t> se </a:t>
            </a:r>
            <a:r>
              <a:rPr lang="en-US" dirty="0" err="1">
                <a:ea typeface="+mn-lt"/>
                <a:cs typeface="+mn-lt"/>
              </a:rPr>
              <a:t>på</a:t>
            </a:r>
            <a:r>
              <a:rPr lang="en-US" dirty="0">
                <a:ea typeface="+mn-lt"/>
                <a:cs typeface="+mn-lt"/>
              </a:rPr>
              <a:t> barn </a:t>
            </a:r>
            <a:r>
              <a:rPr lang="en-US" dirty="0" err="1">
                <a:ea typeface="+mn-lt"/>
                <a:cs typeface="+mn-lt"/>
              </a:rPr>
              <a:t>og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unges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helsetjeneste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lokalt</a:t>
            </a:r>
            <a:r>
              <a:rPr lang="en-US" dirty="0">
                <a:ea typeface="+mn-lt"/>
                <a:cs typeface="+mn-lt"/>
              </a:rPr>
              <a:t> I </a:t>
            </a:r>
            <a:r>
              <a:rPr lang="en-US" dirty="0" err="1">
                <a:ea typeface="+mn-lt"/>
                <a:cs typeface="+mn-lt"/>
              </a:rPr>
              <a:t>Agder</a:t>
            </a:r>
            <a:r>
              <a:rPr lang="en-US" dirty="0" smtClean="0">
                <a:ea typeface="+mn-lt"/>
                <a:cs typeface="+mn-lt"/>
              </a:rPr>
              <a:t>. 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 smtClean="0">
                <a:ea typeface="+mn-lt"/>
                <a:cs typeface="+mn-lt"/>
              </a:rPr>
              <a:t>Her </a:t>
            </a:r>
            <a:r>
              <a:rPr lang="en-US" dirty="0" err="1" smtClean="0">
                <a:ea typeface="+mn-lt"/>
                <a:cs typeface="+mn-lt"/>
              </a:rPr>
              <a:t>kan</a:t>
            </a:r>
            <a:r>
              <a:rPr lang="en-US" dirty="0" smtClean="0">
                <a:ea typeface="+mn-lt"/>
                <a:cs typeface="+mn-lt"/>
              </a:rPr>
              <a:t> man lese </a:t>
            </a:r>
            <a:r>
              <a:rPr lang="en-US" dirty="0" err="1" smtClean="0">
                <a:ea typeface="+mn-lt"/>
                <a:cs typeface="+mn-lt"/>
              </a:rPr>
              <a:t>mer</a:t>
            </a:r>
            <a:r>
              <a:rPr lang="en-US" dirty="0" smtClean="0">
                <a:ea typeface="+mn-lt"/>
                <a:cs typeface="+mn-lt"/>
              </a:rPr>
              <a:t> om barn </a:t>
            </a:r>
            <a:r>
              <a:rPr lang="en-US" dirty="0" err="1" smtClean="0">
                <a:ea typeface="+mn-lt"/>
                <a:cs typeface="+mn-lt"/>
              </a:rPr>
              <a:t>og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unges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helsetjenester</a:t>
            </a:r>
            <a:r>
              <a:rPr lang="en-US" dirty="0" smtClean="0">
                <a:ea typeface="+mn-lt"/>
                <a:cs typeface="+mn-lt"/>
              </a:rPr>
              <a:t>, </a:t>
            </a:r>
            <a:r>
              <a:rPr lang="en-US" dirty="0" err="1" smtClean="0">
                <a:ea typeface="+mn-lt"/>
                <a:cs typeface="+mn-lt"/>
              </a:rPr>
              <a:t>Helse</a:t>
            </a:r>
            <a:r>
              <a:rPr lang="en-US" dirty="0" smtClean="0">
                <a:ea typeface="+mn-lt"/>
                <a:cs typeface="+mn-lt"/>
              </a:rPr>
              <a:t> </a:t>
            </a:r>
            <a:r>
              <a:rPr lang="en-US" dirty="0" err="1" smtClean="0">
                <a:ea typeface="+mn-lt"/>
                <a:cs typeface="+mn-lt"/>
              </a:rPr>
              <a:t>Fonna</a:t>
            </a:r>
            <a:r>
              <a:rPr lang="en-US" dirty="0" smtClean="0">
                <a:ea typeface="+mn-lt"/>
                <a:cs typeface="+mn-lt"/>
              </a:rPr>
              <a:t>:</a:t>
            </a:r>
          </a:p>
          <a:p>
            <a:r>
              <a:rPr lang="nb-NO" dirty="0" smtClean="0">
                <a:hlinkClick r:id="rId3"/>
              </a:rPr>
              <a:t>Barn og unges </a:t>
            </a:r>
            <a:r>
              <a:rPr lang="nb-NO" dirty="0" err="1" smtClean="0">
                <a:hlinkClick r:id="rId3"/>
              </a:rPr>
              <a:t>helseteneste</a:t>
            </a:r>
            <a:r>
              <a:rPr lang="nb-NO" dirty="0" smtClean="0">
                <a:hlinkClick r:id="rId3"/>
              </a:rPr>
              <a:t> - Helse Fonna (helse-fonna.no)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 </a:t>
            </a:r>
            <a:br>
              <a:rPr lang="en-US" dirty="0">
                <a:ea typeface="+mn-lt"/>
                <a:cs typeface="+mn-lt"/>
              </a:rPr>
            </a:br>
            <a:endParaRPr lang="en-US" dirty="0">
              <a:ea typeface="+mn-lt"/>
              <a:cs typeface="+mn-lt"/>
            </a:endParaRPr>
          </a:p>
          <a:p>
            <a:endParaRPr lang="en-US" dirty="0"/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5" name="Picture 4" descr="A group of logos of different colors&#10;&#10;Description automatically generated">
            <a:extLst>
              <a:ext uri="{FF2B5EF4-FFF2-40B4-BE49-F238E27FC236}">
                <a16:creationId xmlns:a16="http://schemas.microsoft.com/office/drawing/2014/main" id="{4D1A6887-1619-146D-250E-FFB9BB429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5470" y="5880794"/>
            <a:ext cx="8667481" cy="97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1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chart&#10;&#10;Description automatically generated">
            <a:extLst>
              <a:ext uri="{FF2B5EF4-FFF2-40B4-BE49-F238E27FC236}">
                <a16:creationId xmlns:a16="http://schemas.microsoft.com/office/drawing/2014/main" id="{2AA16F58-3F53-96A5-8F2C-7C404FD13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767" y="643466"/>
            <a:ext cx="4916466" cy="55710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07BBE9-A372-99E8-257C-D14B66C00408}"/>
              </a:ext>
            </a:extLst>
          </p:cNvPr>
          <p:cNvSpPr txBox="1"/>
          <p:nvPr/>
        </p:nvSpPr>
        <p:spPr>
          <a:xfrm>
            <a:off x="629478" y="717826"/>
            <a:ext cx="57426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pic>
        <p:nvPicPr>
          <p:cNvPr id="5" name="Picture 2" descr="A group of logos of different colors&#10;&#10;Description automatically generated">
            <a:extLst>
              <a:ext uri="{FF2B5EF4-FFF2-40B4-BE49-F238E27FC236}">
                <a16:creationId xmlns:a16="http://schemas.microsoft.com/office/drawing/2014/main" id="{A5FF9731-D497-DCD8-D750-04C562B7F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090" y="5783644"/>
            <a:ext cx="9519820" cy="107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106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chart&#10;&#10;Description automatically generated">
            <a:extLst>
              <a:ext uri="{FF2B5EF4-FFF2-40B4-BE49-F238E27FC236}">
                <a16:creationId xmlns:a16="http://schemas.microsoft.com/office/drawing/2014/main" id="{2AA16F58-3F53-96A5-8F2C-7C404FD13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3" t="19584" r="50031" b="53516"/>
          <a:stretch/>
        </p:blipFill>
        <p:spPr>
          <a:xfrm>
            <a:off x="787454" y="571253"/>
            <a:ext cx="1995771" cy="19179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07BBE9-A372-99E8-257C-D14B66C00408}"/>
              </a:ext>
            </a:extLst>
          </p:cNvPr>
          <p:cNvSpPr txBox="1"/>
          <p:nvPr/>
        </p:nvSpPr>
        <p:spPr>
          <a:xfrm>
            <a:off x="629478" y="717826"/>
            <a:ext cx="57426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6822BF-0E87-D030-8CDC-31BB725D3F07}"/>
              </a:ext>
            </a:extLst>
          </p:cNvPr>
          <p:cNvSpPr txBox="1"/>
          <p:nvPr/>
        </p:nvSpPr>
        <p:spPr>
          <a:xfrm>
            <a:off x="3756377" y="571253"/>
            <a:ext cx="7168444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ea typeface="+mn-lt"/>
                <a:cs typeface="+mn-lt"/>
              </a:rPr>
              <a:t>Prosjektet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 err="1">
                <a:ea typeface="+mn-lt"/>
                <a:cs typeface="+mn-lt"/>
              </a:rPr>
              <a:t>er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 err="1">
                <a:ea typeface="+mn-lt"/>
                <a:cs typeface="+mn-lt"/>
              </a:rPr>
              <a:t>etablert</a:t>
            </a:r>
            <a:r>
              <a:rPr lang="en-US" sz="1600" dirty="0">
                <a:ea typeface="+mn-lt"/>
                <a:cs typeface="+mn-lt"/>
              </a:rPr>
              <a:t> med </a:t>
            </a:r>
            <a:r>
              <a:rPr lang="en-US" sz="1600" dirty="0" err="1">
                <a:ea typeface="+mn-lt"/>
                <a:cs typeface="+mn-lt"/>
              </a:rPr>
              <a:t>prosjektleder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 err="1">
                <a:ea typeface="+mn-lt"/>
                <a:cs typeface="+mn-lt"/>
              </a:rPr>
              <a:t>og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 err="1">
                <a:ea typeface="+mn-lt"/>
                <a:cs typeface="+mn-lt"/>
              </a:rPr>
              <a:t>en</a:t>
            </a:r>
            <a:r>
              <a:rPr lang="en-US" sz="1600" dirty="0">
                <a:ea typeface="+mn-lt"/>
                <a:cs typeface="+mn-lt"/>
              </a:rPr>
              <a:t> </a:t>
            </a:r>
            <a:r>
              <a:rPr lang="en-US" sz="1600" dirty="0" err="1" smtClean="0">
                <a:ea typeface="+mn-lt"/>
                <a:cs typeface="+mn-lt"/>
              </a:rPr>
              <a:t>prosjektgruppe</a:t>
            </a:r>
            <a:r>
              <a:rPr lang="en-US" sz="1600" dirty="0" smtClean="0">
                <a:ea typeface="+mn-lt"/>
                <a:cs typeface="+mn-lt"/>
              </a:rPr>
              <a:t>. </a:t>
            </a:r>
            <a:r>
              <a:rPr lang="en-US" sz="1600" dirty="0" err="1" smtClean="0">
                <a:ea typeface="+mn-lt"/>
                <a:cs typeface="+mn-lt"/>
              </a:rPr>
              <a:t>Prosjektgruppa</a:t>
            </a:r>
            <a:r>
              <a:rPr lang="en-US" sz="1600" dirty="0" smtClean="0">
                <a:ea typeface="+mn-lt"/>
                <a:cs typeface="+mn-lt"/>
              </a:rPr>
              <a:t> </a:t>
            </a:r>
            <a:r>
              <a:rPr lang="en-US" sz="1600" dirty="0" err="1" smtClean="0">
                <a:ea typeface="+mn-lt"/>
                <a:cs typeface="+mn-lt"/>
              </a:rPr>
              <a:t>er</a:t>
            </a:r>
            <a:r>
              <a:rPr lang="en-US" sz="1600" dirty="0" smtClean="0">
                <a:ea typeface="+mn-lt"/>
                <a:cs typeface="+mn-lt"/>
              </a:rPr>
              <a:t> </a:t>
            </a:r>
            <a:r>
              <a:rPr lang="en-US" sz="1600" dirty="0" err="1" smtClean="0">
                <a:ea typeface="+mn-lt"/>
                <a:cs typeface="+mn-lt"/>
              </a:rPr>
              <a:t>Faglig</a:t>
            </a:r>
            <a:r>
              <a:rPr lang="en-US" sz="1600" dirty="0" smtClean="0">
                <a:ea typeface="+mn-lt"/>
                <a:cs typeface="+mn-lt"/>
              </a:rPr>
              <a:t> </a:t>
            </a:r>
            <a:r>
              <a:rPr lang="en-US" sz="1600" dirty="0" err="1" smtClean="0">
                <a:ea typeface="+mn-lt"/>
                <a:cs typeface="+mn-lt"/>
              </a:rPr>
              <a:t>samarbeidsutvalg</a:t>
            </a:r>
            <a:r>
              <a:rPr lang="en-US" sz="1600" dirty="0" smtClean="0">
                <a:ea typeface="+mn-lt"/>
                <a:cs typeface="+mn-lt"/>
              </a:rPr>
              <a:t> for </a:t>
            </a:r>
            <a:r>
              <a:rPr lang="en-US" sz="1600" dirty="0" err="1" smtClean="0">
                <a:ea typeface="+mn-lt"/>
                <a:cs typeface="+mn-lt"/>
              </a:rPr>
              <a:t>psykisk</a:t>
            </a:r>
            <a:r>
              <a:rPr lang="en-US" sz="1600" dirty="0" smtClean="0">
                <a:ea typeface="+mn-lt"/>
                <a:cs typeface="+mn-lt"/>
              </a:rPr>
              <a:t> </a:t>
            </a:r>
            <a:r>
              <a:rPr lang="en-US" sz="1600" dirty="0" err="1" smtClean="0">
                <a:ea typeface="+mn-lt"/>
                <a:cs typeface="+mn-lt"/>
              </a:rPr>
              <a:t>helse</a:t>
            </a:r>
            <a:r>
              <a:rPr lang="en-US" sz="1600" dirty="0" smtClean="0">
                <a:ea typeface="+mn-lt"/>
                <a:cs typeface="+mn-lt"/>
              </a:rPr>
              <a:t> </a:t>
            </a:r>
            <a:r>
              <a:rPr lang="en-US" sz="1600" dirty="0" err="1" smtClean="0">
                <a:ea typeface="+mn-lt"/>
                <a:cs typeface="+mn-lt"/>
              </a:rPr>
              <a:t>og</a:t>
            </a:r>
            <a:r>
              <a:rPr lang="en-US" sz="1600" dirty="0" smtClean="0">
                <a:ea typeface="+mn-lt"/>
                <a:cs typeface="+mn-lt"/>
              </a:rPr>
              <a:t> </a:t>
            </a:r>
            <a:r>
              <a:rPr lang="en-US" sz="1600" dirty="0" err="1" smtClean="0">
                <a:ea typeface="+mn-lt"/>
                <a:cs typeface="+mn-lt"/>
              </a:rPr>
              <a:t>rus</a:t>
            </a:r>
            <a:r>
              <a:rPr lang="en-US" sz="1600" dirty="0" smtClean="0">
                <a:ea typeface="+mn-lt"/>
                <a:cs typeface="+mn-lt"/>
              </a:rPr>
              <a:t> </a:t>
            </a:r>
            <a:r>
              <a:rPr lang="en-US" sz="1600" dirty="0" err="1" smtClean="0">
                <a:ea typeface="+mn-lt"/>
                <a:cs typeface="+mn-lt"/>
              </a:rPr>
              <a:t>i</a:t>
            </a:r>
            <a:r>
              <a:rPr lang="en-US" sz="1600" dirty="0" smtClean="0">
                <a:ea typeface="+mn-lt"/>
                <a:cs typeface="+mn-lt"/>
              </a:rPr>
              <a:t> </a:t>
            </a:r>
            <a:r>
              <a:rPr lang="en-US" sz="1600" dirty="0" err="1" smtClean="0">
                <a:ea typeface="+mn-lt"/>
                <a:cs typeface="+mn-lt"/>
              </a:rPr>
              <a:t>Agder</a:t>
            </a:r>
            <a:r>
              <a:rPr lang="en-US" sz="1600" dirty="0">
                <a:ea typeface="+mn-lt"/>
                <a:cs typeface="+mn-lt"/>
              </a:rPr>
              <a:t>.</a:t>
            </a:r>
            <a:endParaRPr lang="en-US" sz="16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en-US" sz="16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ea typeface="+mn-lt"/>
                <a:cs typeface="+mn-lt"/>
              </a:rPr>
              <a:t>Det</a:t>
            </a:r>
            <a:r>
              <a:rPr lang="en-US" sz="1600" dirty="0" smtClean="0">
                <a:ea typeface="+mn-lt"/>
                <a:cs typeface="+mn-lt"/>
              </a:rPr>
              <a:t> et </a:t>
            </a:r>
            <a:r>
              <a:rPr lang="en-US" sz="1600" dirty="0" err="1" smtClean="0">
                <a:ea typeface="+mn-lt"/>
                <a:cs typeface="+mn-lt"/>
              </a:rPr>
              <a:t>utarbeidet</a:t>
            </a:r>
            <a:r>
              <a:rPr lang="en-US" sz="1600" dirty="0" smtClean="0">
                <a:ea typeface="+mn-lt"/>
                <a:cs typeface="+mn-lt"/>
              </a:rPr>
              <a:t> </a:t>
            </a:r>
            <a:r>
              <a:rPr lang="en-US" sz="1600" dirty="0" err="1" smtClean="0">
                <a:ea typeface="+mn-lt"/>
                <a:cs typeface="+mn-lt"/>
              </a:rPr>
              <a:t>en</a:t>
            </a:r>
            <a:r>
              <a:rPr lang="en-US" sz="1600" dirty="0" smtClean="0">
                <a:ea typeface="+mn-lt"/>
                <a:cs typeface="+mn-lt"/>
              </a:rPr>
              <a:t> </a:t>
            </a:r>
            <a:r>
              <a:rPr lang="en-US" sz="1600" dirty="0" err="1">
                <a:ea typeface="+mn-lt"/>
                <a:cs typeface="+mn-lt"/>
              </a:rPr>
              <a:t>f</a:t>
            </a:r>
            <a:r>
              <a:rPr lang="en-US" sz="1600" dirty="0" err="1" smtClean="0">
                <a:ea typeface="+mn-lt"/>
                <a:cs typeface="+mn-lt"/>
              </a:rPr>
              <a:t>oreløpig</a:t>
            </a:r>
            <a:r>
              <a:rPr lang="en-US" sz="1600" dirty="0" smtClean="0">
                <a:ea typeface="+mn-lt"/>
                <a:cs typeface="+mn-lt"/>
              </a:rPr>
              <a:t> </a:t>
            </a:r>
            <a:r>
              <a:rPr lang="en-US" sz="1600" dirty="0" err="1" smtClean="0">
                <a:ea typeface="+mn-lt"/>
                <a:cs typeface="+mn-lt"/>
              </a:rPr>
              <a:t>prosjektplan</a:t>
            </a:r>
            <a:r>
              <a:rPr lang="en-US" sz="1600" dirty="0" smtClean="0">
                <a:ea typeface="+mn-lt"/>
                <a:cs typeface="+mn-lt"/>
              </a:rPr>
              <a:t>, </a:t>
            </a:r>
            <a:r>
              <a:rPr lang="en-US" sz="1600" dirty="0" err="1" smtClean="0">
                <a:ea typeface="+mn-lt"/>
                <a:cs typeface="+mn-lt"/>
              </a:rPr>
              <a:t>mål</a:t>
            </a:r>
            <a:r>
              <a:rPr lang="en-US" sz="1600" dirty="0" smtClean="0">
                <a:ea typeface="+mn-lt"/>
                <a:cs typeface="+mn-lt"/>
              </a:rPr>
              <a:t> </a:t>
            </a:r>
            <a:r>
              <a:rPr lang="en-US" sz="1600" dirty="0" err="1" smtClean="0">
                <a:ea typeface="+mn-lt"/>
                <a:cs typeface="+mn-lt"/>
              </a:rPr>
              <a:t>og</a:t>
            </a:r>
            <a:r>
              <a:rPr lang="en-US" sz="1600" dirty="0" smtClean="0">
                <a:ea typeface="+mn-lt"/>
                <a:cs typeface="+mn-lt"/>
              </a:rPr>
              <a:t> </a:t>
            </a:r>
            <a:r>
              <a:rPr lang="en-US" sz="1600" dirty="0" err="1" smtClean="0">
                <a:ea typeface="+mn-lt"/>
                <a:cs typeface="+mn-lt"/>
              </a:rPr>
              <a:t>visjon</a:t>
            </a:r>
            <a:r>
              <a:rPr lang="en-US" sz="1600" dirty="0" smtClean="0">
                <a:ea typeface="+mn-lt"/>
                <a:cs typeface="+mn-lt"/>
              </a:rPr>
              <a:t> for </a:t>
            </a:r>
            <a:r>
              <a:rPr lang="en-US" sz="1600" dirty="0" err="1" smtClean="0">
                <a:ea typeface="+mn-lt"/>
                <a:cs typeface="+mn-lt"/>
              </a:rPr>
              <a:t>en</a:t>
            </a:r>
            <a:r>
              <a:rPr lang="en-US" sz="1600" dirty="0" smtClean="0">
                <a:ea typeface="+mn-lt"/>
                <a:cs typeface="+mn-lt"/>
              </a:rPr>
              <a:t> </a:t>
            </a:r>
            <a:r>
              <a:rPr lang="en-US" sz="1600" dirty="0" err="1" smtClean="0">
                <a:ea typeface="+mn-lt"/>
                <a:cs typeface="+mn-lt"/>
              </a:rPr>
              <a:t>Agdermodell</a:t>
            </a:r>
            <a:r>
              <a:rPr lang="en-US" sz="1600" dirty="0" smtClean="0">
                <a:ea typeface="+mn-lt"/>
                <a:cs typeface="+mn-lt"/>
              </a:rPr>
              <a:t>. 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>
                <a:cs typeface="Calibri" panose="020F0502020204030204"/>
              </a:rPr>
              <a:t>Prosjektgruppa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har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kartlagt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utfordringsbildet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i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Agder</a:t>
            </a:r>
            <a:r>
              <a:rPr lang="en-US" sz="1600" dirty="0" smtClean="0">
                <a:cs typeface="Calibri" panose="020F0502020204030204"/>
              </a:rPr>
              <a:t>, </a:t>
            </a:r>
            <a:r>
              <a:rPr lang="en-US" sz="1600" dirty="0" err="1" smtClean="0">
                <a:cs typeface="Calibri" panose="020F0502020204030204"/>
              </a:rPr>
              <a:t>og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ser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behovet</a:t>
            </a:r>
            <a:r>
              <a:rPr lang="en-US" sz="1600" dirty="0" smtClean="0">
                <a:cs typeface="Calibri" panose="020F0502020204030204"/>
              </a:rPr>
              <a:t> for </a:t>
            </a:r>
            <a:r>
              <a:rPr lang="en-US" sz="1600" dirty="0" err="1" smtClean="0">
                <a:cs typeface="Calibri" panose="020F0502020204030204"/>
              </a:rPr>
              <a:t>en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egen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Agdermodell</a:t>
            </a:r>
            <a:r>
              <a:rPr lang="en-US" sz="1600" dirty="0" smtClean="0">
                <a:cs typeface="Calibri" panose="020F0502020204030204"/>
              </a:rPr>
              <a:t>. </a:t>
            </a:r>
            <a:r>
              <a:rPr lang="en-US" sz="1600" dirty="0" err="1" smtClean="0">
                <a:cs typeface="Calibri" panose="020F0502020204030204"/>
              </a:rPr>
              <a:t>S</a:t>
            </a:r>
            <a:r>
              <a:rPr lang="en-US" sz="1600" dirty="0" err="1" smtClean="0">
                <a:cs typeface="Calibri" panose="020F0502020204030204"/>
              </a:rPr>
              <a:t>upplerende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spørreundersøkelser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rettet</a:t>
            </a:r>
            <a:r>
              <a:rPr lang="en-US" sz="1600" dirty="0" smtClean="0">
                <a:cs typeface="Calibri" panose="020F0502020204030204"/>
              </a:rPr>
              <a:t> mot </a:t>
            </a:r>
            <a:r>
              <a:rPr lang="en-US" sz="1600" dirty="0" err="1" smtClean="0">
                <a:cs typeface="Calibri" panose="020F0502020204030204"/>
              </a:rPr>
              <a:t>ansatte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i</a:t>
            </a:r>
            <a:r>
              <a:rPr lang="en-US" sz="1600" dirty="0" smtClean="0">
                <a:cs typeface="Calibri" panose="020F0502020204030204"/>
              </a:rPr>
              <a:t> de </a:t>
            </a:r>
            <a:r>
              <a:rPr lang="en-US" sz="1600" dirty="0" err="1" smtClean="0">
                <a:cs typeface="Calibri" panose="020F0502020204030204"/>
              </a:rPr>
              <a:t>ulike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tjenestene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lokalt</a:t>
            </a:r>
            <a:r>
              <a:rPr lang="en-US" sz="1600" dirty="0" smtClean="0">
                <a:cs typeface="Calibri" panose="020F0502020204030204"/>
              </a:rPr>
              <a:t>, </a:t>
            </a:r>
            <a:r>
              <a:rPr lang="en-US" sz="1600" dirty="0" err="1" smtClean="0">
                <a:cs typeface="Calibri" panose="020F0502020204030204"/>
              </a:rPr>
              <a:t>samt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brukergrupper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sendes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ut</a:t>
            </a:r>
            <a:r>
              <a:rPr lang="en-US" sz="1600" dirty="0" smtClean="0">
                <a:cs typeface="Calibri" panose="020F0502020204030204"/>
              </a:rPr>
              <a:t> I </a:t>
            </a:r>
            <a:r>
              <a:rPr lang="en-US" sz="1600" dirty="0" err="1" smtClean="0">
                <a:cs typeface="Calibri" panose="020F0502020204030204"/>
              </a:rPr>
              <a:t>prosjektperioden</a:t>
            </a:r>
            <a:r>
              <a:rPr lang="en-US" sz="1600" dirty="0" smtClean="0">
                <a:cs typeface="Calibri" panose="020F0502020204030204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cs typeface="Calibri" panose="020F0502020204030204"/>
              </a:rPr>
              <a:t>Vi </a:t>
            </a:r>
            <a:r>
              <a:rPr lang="en-US" sz="1600" dirty="0" err="1" smtClean="0">
                <a:cs typeface="Calibri" panose="020F0502020204030204"/>
              </a:rPr>
              <a:t>l</a:t>
            </a:r>
            <a:r>
              <a:rPr lang="en-US" sz="1600" dirty="0" err="1" smtClean="0">
                <a:cs typeface="Calibri" panose="020F0502020204030204"/>
              </a:rPr>
              <a:t>ærer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>
                <a:cs typeface="Calibri" panose="020F0502020204030204"/>
              </a:rPr>
              <a:t>av</a:t>
            </a:r>
            <a:r>
              <a:rPr lang="en-US" sz="1600" dirty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andre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som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også</a:t>
            </a:r>
            <a:r>
              <a:rPr lang="en-US" sz="1600" dirty="0" smtClean="0">
                <a:cs typeface="Calibri" panose="020F0502020204030204"/>
              </a:rPr>
              <a:t> jobber med </a:t>
            </a:r>
            <a:r>
              <a:rPr lang="en-US" sz="1600" dirty="0" err="1" smtClean="0">
                <a:cs typeface="Calibri" panose="020F0502020204030204"/>
              </a:rPr>
              <a:t>samhandlingsforløp</a:t>
            </a:r>
            <a:r>
              <a:rPr lang="en-US" sz="1600" dirty="0" smtClean="0">
                <a:cs typeface="Calibri" panose="020F0502020204030204"/>
              </a:rPr>
              <a:t> for barn </a:t>
            </a:r>
            <a:r>
              <a:rPr lang="en-US" sz="1600" dirty="0" err="1" smtClean="0">
                <a:cs typeface="Calibri" panose="020F0502020204030204"/>
              </a:rPr>
              <a:t>og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unge</a:t>
            </a:r>
            <a:r>
              <a:rPr lang="en-US" sz="1600" dirty="0" smtClean="0">
                <a:cs typeface="Calibri" panose="020F0502020204030204"/>
              </a:rPr>
              <a:t>. </a:t>
            </a:r>
            <a:r>
              <a:rPr lang="en-US" sz="1600" dirty="0" err="1" smtClean="0">
                <a:cs typeface="Calibri" panose="020F0502020204030204"/>
              </a:rPr>
              <a:t>Oversikt</a:t>
            </a:r>
            <a:r>
              <a:rPr lang="en-US" sz="1600" dirty="0" smtClean="0">
                <a:cs typeface="Calibri" panose="020F0502020204030204"/>
              </a:rPr>
              <a:t> over </a:t>
            </a:r>
            <a:r>
              <a:rPr lang="en-US" sz="1600" dirty="0" err="1" smtClean="0">
                <a:cs typeface="Calibri" panose="020F0502020204030204"/>
              </a:rPr>
              <a:t>hvem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dette</a:t>
            </a:r>
            <a:r>
              <a:rPr lang="en-US" sz="1600" dirty="0" smtClean="0">
                <a:cs typeface="Calibri" panose="020F0502020204030204"/>
              </a:rPr>
              <a:t> </a:t>
            </a:r>
            <a:r>
              <a:rPr lang="en-US" sz="1600" dirty="0" err="1" smtClean="0">
                <a:cs typeface="Calibri" panose="020F0502020204030204"/>
              </a:rPr>
              <a:t>er</a:t>
            </a:r>
            <a:r>
              <a:rPr lang="en-US" sz="1600" dirty="0" smtClean="0">
                <a:cs typeface="Calibri" panose="020F0502020204030204"/>
              </a:rPr>
              <a:t>:</a:t>
            </a:r>
            <a:endParaRPr lang="en-US" sz="1600" dirty="0">
              <a:cs typeface="Calibri" panose="020F0502020204030204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94" y="4132743"/>
            <a:ext cx="2671424" cy="126563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60" y="4132743"/>
            <a:ext cx="2707865" cy="130466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843" y="4132743"/>
            <a:ext cx="2738460" cy="130238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86" y="5199323"/>
            <a:ext cx="2857189" cy="1365995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32" y="5111952"/>
            <a:ext cx="2823847" cy="136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98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chart&#10;&#10;Description automatically generated">
            <a:extLst>
              <a:ext uri="{FF2B5EF4-FFF2-40B4-BE49-F238E27FC236}">
                <a16:creationId xmlns:a16="http://schemas.microsoft.com/office/drawing/2014/main" id="{2AA16F58-3F53-96A5-8F2C-7C404FD13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633" t="19125" r="13056" b="52852"/>
          <a:stretch/>
        </p:blipFill>
        <p:spPr>
          <a:xfrm>
            <a:off x="434544" y="635706"/>
            <a:ext cx="1932733" cy="1561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07BBE9-A372-99E8-257C-D14B66C00408}"/>
              </a:ext>
            </a:extLst>
          </p:cNvPr>
          <p:cNvSpPr txBox="1"/>
          <p:nvPr/>
        </p:nvSpPr>
        <p:spPr>
          <a:xfrm>
            <a:off x="629478" y="717826"/>
            <a:ext cx="57426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C8325A-8F93-C15E-DC98-63A880BB22ED}"/>
              </a:ext>
            </a:extLst>
          </p:cNvPr>
          <p:cNvSpPr txBox="1"/>
          <p:nvPr/>
        </p:nvSpPr>
        <p:spPr>
          <a:xfrm>
            <a:off x="3019777" y="917222"/>
            <a:ext cx="6406444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err="1" smtClean="0">
                <a:cs typeface="Calibri"/>
              </a:rPr>
              <a:t>Prosjektet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er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f</a:t>
            </a:r>
            <a:r>
              <a:rPr lang="en-US" sz="1400" dirty="0" err="1" smtClean="0">
                <a:cs typeface="Calibri"/>
              </a:rPr>
              <a:t>orankret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i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Helsefelleskapsstrukturen</a:t>
            </a:r>
            <a:r>
              <a:rPr lang="en-US" sz="1400" dirty="0" smtClean="0">
                <a:cs typeface="Calibri"/>
              </a:rPr>
              <a:t>, </a:t>
            </a:r>
            <a:r>
              <a:rPr lang="en-US" sz="1400" dirty="0" err="1" smtClean="0">
                <a:cs typeface="Calibri"/>
              </a:rPr>
              <a:t>og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siste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oppdatering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ble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presentert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i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Helsefelleskapet</a:t>
            </a:r>
            <a:r>
              <a:rPr lang="en-US" sz="1400" dirty="0" smtClean="0">
                <a:cs typeface="Calibri"/>
              </a:rPr>
              <a:t> 21/09/23. </a:t>
            </a:r>
            <a:r>
              <a:rPr lang="en-US" sz="1400" dirty="0" err="1" smtClean="0">
                <a:cs typeface="Calibri"/>
              </a:rPr>
              <a:t>Helsefelleskapet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kan</a:t>
            </a:r>
            <a:r>
              <a:rPr lang="en-US" sz="1400" dirty="0" smtClean="0">
                <a:cs typeface="Calibri"/>
              </a:rPr>
              <a:t> man lese mere om her:</a:t>
            </a:r>
          </a:p>
          <a:p>
            <a:r>
              <a:rPr lang="en-US" sz="1400" dirty="0">
                <a:cs typeface="Calibri"/>
              </a:rPr>
              <a:t>	</a:t>
            </a:r>
            <a:r>
              <a:rPr lang="nb-NO" sz="1400" dirty="0" smtClean="0">
                <a:hlinkClick r:id="rId3"/>
              </a:rPr>
              <a:t> OSS-Helsefelleskap på Agder - Sørlandet sykehus (sshf.no)</a:t>
            </a:r>
            <a:endParaRPr lang="en-US" sz="1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dirty="0" smtClean="0">
                <a:ea typeface="+mn-lt"/>
                <a:cs typeface="+mn-lt"/>
              </a:rPr>
              <a:t>04. </a:t>
            </a:r>
            <a:r>
              <a:rPr lang="en-US" sz="1400" b="1" dirty="0" err="1" smtClean="0">
                <a:ea typeface="+mn-lt"/>
                <a:cs typeface="+mn-lt"/>
              </a:rPr>
              <a:t>desember</a:t>
            </a:r>
            <a:r>
              <a:rPr lang="en-US" sz="1400" b="1" dirty="0" smtClean="0">
                <a:ea typeface="+mn-lt"/>
                <a:cs typeface="+mn-lt"/>
              </a:rPr>
              <a:t> </a:t>
            </a:r>
            <a:r>
              <a:rPr lang="en-US" sz="1400" dirty="0" err="1" smtClean="0">
                <a:ea typeface="+mn-lt"/>
                <a:cs typeface="+mn-lt"/>
              </a:rPr>
              <a:t>vil</a:t>
            </a:r>
            <a:r>
              <a:rPr lang="en-US" sz="1400" dirty="0" smtClean="0">
                <a:ea typeface="+mn-lt"/>
                <a:cs typeface="+mn-lt"/>
              </a:rPr>
              <a:t> </a:t>
            </a:r>
            <a:r>
              <a:rPr lang="en-US" sz="1400" dirty="0" err="1" smtClean="0">
                <a:ea typeface="+mn-lt"/>
                <a:cs typeface="+mn-lt"/>
              </a:rPr>
              <a:t>det</a:t>
            </a:r>
            <a:r>
              <a:rPr lang="en-US" sz="1400" dirty="0" smtClean="0">
                <a:ea typeface="+mn-lt"/>
                <a:cs typeface="+mn-lt"/>
              </a:rPr>
              <a:t> </a:t>
            </a:r>
            <a:r>
              <a:rPr lang="en-US" sz="1400" dirty="0" err="1" smtClean="0">
                <a:ea typeface="+mn-lt"/>
                <a:cs typeface="+mn-lt"/>
              </a:rPr>
              <a:t>holdes</a:t>
            </a:r>
            <a:r>
              <a:rPr lang="en-US" sz="1400" dirty="0" smtClean="0">
                <a:ea typeface="+mn-lt"/>
                <a:cs typeface="+mn-lt"/>
              </a:rPr>
              <a:t> et </a:t>
            </a:r>
            <a:r>
              <a:rPr lang="en-US" sz="1400" dirty="0" err="1" smtClean="0">
                <a:ea typeface="+mn-lt"/>
                <a:cs typeface="+mn-lt"/>
              </a:rPr>
              <a:t>forankringswebinar</a:t>
            </a:r>
            <a:r>
              <a:rPr lang="en-US" sz="1400" dirty="0" smtClean="0">
                <a:ea typeface="+mn-lt"/>
                <a:cs typeface="+mn-lt"/>
              </a:rPr>
              <a:t>. </a:t>
            </a:r>
            <a:r>
              <a:rPr lang="en-US" sz="1400" dirty="0" err="1" smtClean="0">
                <a:ea typeface="+mn-lt"/>
                <a:cs typeface="+mn-lt"/>
              </a:rPr>
              <a:t>W</a:t>
            </a:r>
            <a:r>
              <a:rPr lang="en-US" sz="1400" dirty="0" err="1" smtClean="0">
                <a:ea typeface="+mn-lt"/>
                <a:cs typeface="+mn-lt"/>
              </a:rPr>
              <a:t>ebinaret</a:t>
            </a:r>
            <a:r>
              <a:rPr lang="en-US" sz="1400" dirty="0" smtClean="0">
                <a:ea typeface="+mn-lt"/>
                <a:cs typeface="+mn-lt"/>
              </a:rPr>
              <a:t> </a:t>
            </a:r>
            <a:r>
              <a:rPr lang="en-US" sz="1400" dirty="0" err="1" smtClean="0">
                <a:ea typeface="+mn-lt"/>
                <a:cs typeface="+mn-lt"/>
              </a:rPr>
              <a:t>er</a:t>
            </a:r>
            <a:r>
              <a:rPr lang="en-US" sz="1400" dirty="0" smtClean="0">
                <a:ea typeface="+mn-lt"/>
                <a:cs typeface="+mn-lt"/>
              </a:rPr>
              <a:t> </a:t>
            </a:r>
            <a:r>
              <a:rPr lang="en-US" sz="1400" dirty="0" err="1" smtClean="0">
                <a:ea typeface="+mn-lt"/>
                <a:cs typeface="+mn-lt"/>
              </a:rPr>
              <a:t>rettet</a:t>
            </a:r>
            <a:r>
              <a:rPr lang="en-US" sz="1400" dirty="0" smtClean="0">
                <a:ea typeface="+mn-lt"/>
                <a:cs typeface="+mn-lt"/>
              </a:rPr>
              <a:t> mot </a:t>
            </a:r>
            <a:r>
              <a:rPr lang="en-US" sz="1400" dirty="0" err="1" smtClean="0">
                <a:ea typeface="+mn-lt"/>
                <a:cs typeface="+mn-lt"/>
              </a:rPr>
              <a:t>kommunalsjefer</a:t>
            </a:r>
            <a:r>
              <a:rPr lang="en-US" sz="1400" dirty="0" smtClean="0">
                <a:ea typeface="+mn-lt"/>
                <a:cs typeface="+mn-lt"/>
              </a:rPr>
              <a:t>, </a:t>
            </a:r>
            <a:r>
              <a:rPr lang="en-US" sz="1400" dirty="0" err="1" smtClean="0">
                <a:ea typeface="+mn-lt"/>
                <a:cs typeface="+mn-lt"/>
              </a:rPr>
              <a:t>ledere</a:t>
            </a:r>
            <a:r>
              <a:rPr lang="en-US" sz="1400" dirty="0" smtClean="0">
                <a:ea typeface="+mn-lt"/>
                <a:cs typeface="+mn-lt"/>
              </a:rPr>
              <a:t> </a:t>
            </a:r>
            <a:r>
              <a:rPr lang="en-US" sz="1400" dirty="0" err="1" smtClean="0">
                <a:ea typeface="+mn-lt"/>
                <a:cs typeface="+mn-lt"/>
              </a:rPr>
              <a:t>og</a:t>
            </a:r>
            <a:r>
              <a:rPr lang="en-US" sz="1400" dirty="0" smtClean="0">
                <a:ea typeface="+mn-lt"/>
                <a:cs typeface="+mn-lt"/>
              </a:rPr>
              <a:t> </a:t>
            </a:r>
            <a:r>
              <a:rPr lang="en-US" sz="1400" dirty="0" err="1" smtClean="0">
                <a:ea typeface="+mn-lt"/>
                <a:cs typeface="+mn-lt"/>
              </a:rPr>
              <a:t>andre</a:t>
            </a:r>
            <a:r>
              <a:rPr lang="en-US" sz="1400" dirty="0" smtClean="0">
                <a:ea typeface="+mn-lt"/>
                <a:cs typeface="+mn-lt"/>
              </a:rPr>
              <a:t> </a:t>
            </a:r>
            <a:r>
              <a:rPr lang="en-US" sz="1400" dirty="0" err="1" smtClean="0">
                <a:ea typeface="+mn-lt"/>
                <a:cs typeface="+mn-lt"/>
              </a:rPr>
              <a:t>sentrale</a:t>
            </a:r>
            <a:r>
              <a:rPr lang="en-US" sz="1400" dirty="0" smtClean="0">
                <a:ea typeface="+mn-lt"/>
                <a:cs typeface="+mn-lt"/>
              </a:rPr>
              <a:t> </a:t>
            </a:r>
            <a:r>
              <a:rPr lang="en-US" sz="1400" dirty="0" err="1" smtClean="0">
                <a:ea typeface="+mn-lt"/>
                <a:cs typeface="+mn-lt"/>
              </a:rPr>
              <a:t>personer</a:t>
            </a:r>
            <a:r>
              <a:rPr lang="en-US" sz="1400" dirty="0" smtClean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på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alle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 smtClean="0">
                <a:ea typeface="+mn-lt"/>
                <a:cs typeface="+mn-lt"/>
              </a:rPr>
              <a:t>nivåer</a:t>
            </a:r>
            <a:r>
              <a:rPr lang="en-US" sz="1400" dirty="0" smtClean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i</a:t>
            </a:r>
            <a:r>
              <a:rPr lang="en-US" sz="1400" dirty="0">
                <a:ea typeface="+mn-lt"/>
                <a:cs typeface="+mn-lt"/>
              </a:rPr>
              <a:t> de </a:t>
            </a:r>
            <a:r>
              <a:rPr lang="en-US" sz="1400" dirty="0" err="1">
                <a:ea typeface="+mn-lt"/>
                <a:cs typeface="+mn-lt"/>
              </a:rPr>
              <a:t>ulike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tjenestene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som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arbeider</a:t>
            </a:r>
            <a:r>
              <a:rPr lang="en-US" sz="1400" dirty="0">
                <a:ea typeface="+mn-lt"/>
                <a:cs typeface="+mn-lt"/>
              </a:rPr>
              <a:t> med barn </a:t>
            </a:r>
            <a:r>
              <a:rPr lang="en-US" sz="1400" dirty="0" err="1">
                <a:ea typeface="+mn-lt"/>
                <a:cs typeface="+mn-lt"/>
              </a:rPr>
              <a:t>og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unge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og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psykisk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helse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i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kommuner</a:t>
            </a:r>
            <a:r>
              <a:rPr lang="en-US" sz="1400" dirty="0">
                <a:ea typeface="+mn-lt"/>
                <a:cs typeface="+mn-lt"/>
              </a:rPr>
              <a:t>, SSHF, </a:t>
            </a:r>
            <a:r>
              <a:rPr lang="en-US" sz="1400" dirty="0" err="1">
                <a:ea typeface="+mn-lt"/>
                <a:cs typeface="+mn-lt"/>
              </a:rPr>
              <a:t>og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brukerorganisasjoner</a:t>
            </a:r>
            <a:r>
              <a:rPr lang="en-US" sz="1400" dirty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Webinaret</a:t>
            </a:r>
            <a:r>
              <a:rPr lang="en-US" sz="1400" dirty="0">
                <a:ea typeface="+mn-lt"/>
                <a:cs typeface="+mn-lt"/>
              </a:rPr>
              <a:t> </a:t>
            </a:r>
            <a:r>
              <a:rPr lang="en-US" sz="1400" dirty="0" err="1" smtClean="0">
                <a:ea typeface="+mn-lt"/>
                <a:cs typeface="+mn-lt"/>
              </a:rPr>
              <a:t>vil</a:t>
            </a:r>
            <a:r>
              <a:rPr lang="en-US" sz="1400" dirty="0" smtClean="0">
                <a:ea typeface="+mn-lt"/>
                <a:cs typeface="+mn-lt"/>
              </a:rPr>
              <a:t> </a:t>
            </a:r>
            <a:r>
              <a:rPr lang="en-US" sz="1400" dirty="0" err="1" smtClean="0">
                <a:ea typeface="+mn-lt"/>
                <a:cs typeface="+mn-lt"/>
              </a:rPr>
              <a:t>bli</a:t>
            </a:r>
            <a:r>
              <a:rPr lang="en-US" sz="1400" dirty="0" smtClean="0">
                <a:ea typeface="+mn-lt"/>
                <a:cs typeface="+mn-lt"/>
              </a:rPr>
              <a:t> </a:t>
            </a:r>
            <a:r>
              <a:rPr lang="en-US" sz="1400" dirty="0" err="1" smtClean="0">
                <a:ea typeface="+mn-lt"/>
                <a:cs typeface="+mn-lt"/>
              </a:rPr>
              <a:t>streemet</a:t>
            </a:r>
            <a:r>
              <a:rPr lang="en-US" sz="1400" dirty="0" smtClean="0">
                <a:ea typeface="+mn-lt"/>
                <a:cs typeface="+mn-lt"/>
              </a:rPr>
              <a:t>, men </a:t>
            </a:r>
            <a:r>
              <a:rPr lang="en-US" sz="1400" dirty="0" err="1" smtClean="0">
                <a:ea typeface="+mn-lt"/>
                <a:cs typeface="+mn-lt"/>
              </a:rPr>
              <a:t>også</a:t>
            </a:r>
            <a:r>
              <a:rPr lang="en-US" sz="1400" dirty="0" smtClean="0">
                <a:ea typeface="+mn-lt"/>
                <a:cs typeface="+mn-lt"/>
              </a:rPr>
              <a:t> </a:t>
            </a:r>
            <a:r>
              <a:rPr lang="en-US" sz="1400" dirty="0" err="1" smtClean="0">
                <a:ea typeface="+mn-lt"/>
                <a:cs typeface="+mn-lt"/>
              </a:rPr>
              <a:t>tilgjengelig</a:t>
            </a:r>
            <a:r>
              <a:rPr lang="en-US" sz="1400" dirty="0" smtClean="0">
                <a:ea typeface="+mn-lt"/>
                <a:cs typeface="+mn-lt"/>
              </a:rPr>
              <a:t> for </a:t>
            </a:r>
            <a:r>
              <a:rPr lang="en-US" sz="1400" dirty="0" err="1" smtClean="0">
                <a:ea typeface="+mn-lt"/>
                <a:cs typeface="+mn-lt"/>
              </a:rPr>
              <a:t>opptak</a:t>
            </a:r>
            <a:r>
              <a:rPr lang="en-US" sz="1400" dirty="0" smtClean="0">
                <a:ea typeface="+mn-lt"/>
                <a:cs typeface="+mn-lt"/>
              </a:rPr>
              <a:t>.</a:t>
            </a:r>
            <a:r>
              <a:rPr lang="en-US" sz="1400" dirty="0">
                <a:ea typeface="+mn-lt"/>
                <a:cs typeface="+mn-lt"/>
              </a:rPr>
              <a:t> </a:t>
            </a:r>
            <a:endParaRPr lang="en-US" sz="1400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cs typeface="Calibri"/>
              </a:rPr>
              <a:t>I </a:t>
            </a:r>
            <a:r>
              <a:rPr lang="en-US" sz="1400" dirty="0" err="1" smtClean="0">
                <a:cs typeface="Calibri"/>
              </a:rPr>
              <a:t>prosjektperioden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vil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det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inviteres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til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ulike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samlinger</a:t>
            </a:r>
            <a:r>
              <a:rPr lang="en-US" sz="1400" dirty="0" smtClean="0">
                <a:cs typeface="Calibri"/>
              </a:rPr>
              <a:t>. Den </a:t>
            </a:r>
            <a:r>
              <a:rPr lang="en-US" sz="1400" dirty="0" err="1" smtClean="0">
                <a:cs typeface="Calibri"/>
              </a:rPr>
              <a:t>første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samlingen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er</a:t>
            </a:r>
            <a:r>
              <a:rPr lang="en-US" sz="1400" dirty="0" smtClean="0">
                <a:cs typeface="Calibri"/>
              </a:rPr>
              <a:t> et </a:t>
            </a:r>
            <a:r>
              <a:rPr lang="en-US" sz="1400" dirty="0" err="1" smtClean="0">
                <a:cs typeface="Calibri"/>
              </a:rPr>
              <a:t>innsiktsseminar</a:t>
            </a:r>
            <a:r>
              <a:rPr lang="en-US" sz="1400" dirty="0">
                <a:cs typeface="Calibri"/>
              </a:rPr>
              <a:t>. </a:t>
            </a:r>
            <a:r>
              <a:rPr lang="en-US" sz="1400" dirty="0" err="1">
                <a:cs typeface="Calibri"/>
              </a:rPr>
              <a:t>Målet</a:t>
            </a:r>
            <a:r>
              <a:rPr lang="en-US" sz="1400" dirty="0">
                <a:cs typeface="Calibri"/>
              </a:rPr>
              <a:t> med </a:t>
            </a:r>
            <a:r>
              <a:rPr lang="en-US" sz="1400" dirty="0" err="1">
                <a:cs typeface="Calibri"/>
              </a:rPr>
              <a:t>innsiktsseminaret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er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>
                <a:cs typeface="Calibri"/>
              </a:rPr>
              <a:t>å se </a:t>
            </a:r>
            <a:r>
              <a:rPr lang="en-US" sz="1400" dirty="0" err="1">
                <a:cs typeface="Calibri"/>
              </a:rPr>
              <a:t>på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barrierer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>
                <a:cs typeface="Calibri"/>
              </a:rPr>
              <a:t>og</a:t>
            </a:r>
            <a:r>
              <a:rPr lang="en-US" sz="1400" dirty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muligheter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i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samhandlingen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mellom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tjenestene</a:t>
            </a:r>
            <a:r>
              <a:rPr lang="en-US" sz="1400" dirty="0" smtClean="0">
                <a:cs typeface="Calibri"/>
              </a:rPr>
              <a:t>. </a:t>
            </a:r>
            <a:r>
              <a:rPr lang="en-US" sz="1400" dirty="0" err="1" smtClean="0">
                <a:cs typeface="Calibri"/>
              </a:rPr>
              <a:t>Innsiktsseminaret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vil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holdes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på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ulike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lokasjoner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slik</a:t>
            </a:r>
            <a:r>
              <a:rPr lang="en-US" sz="1400" dirty="0" smtClean="0">
                <a:cs typeface="Calibri"/>
              </a:rPr>
              <a:t> at </a:t>
            </a:r>
            <a:r>
              <a:rPr lang="en-US" sz="1400" dirty="0" err="1" smtClean="0">
                <a:cs typeface="Calibri"/>
              </a:rPr>
              <a:t>det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er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lettere</a:t>
            </a:r>
            <a:r>
              <a:rPr lang="en-US" sz="1400" dirty="0" smtClean="0">
                <a:cs typeface="Calibri"/>
              </a:rPr>
              <a:t> for </a:t>
            </a:r>
            <a:r>
              <a:rPr lang="en-US" sz="1400" dirty="0" err="1" smtClean="0">
                <a:cs typeface="Calibri"/>
              </a:rPr>
              <a:t>ansatte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og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brukere</a:t>
            </a:r>
            <a:r>
              <a:rPr lang="en-US" sz="1400" dirty="0" smtClean="0">
                <a:cs typeface="Calibri"/>
              </a:rPr>
              <a:t> å delta. </a:t>
            </a:r>
            <a:r>
              <a:rPr lang="en-US" sz="1400" dirty="0" err="1" smtClean="0">
                <a:cs typeface="Calibri"/>
              </a:rPr>
              <a:t>Arrangementet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legges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til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januar</a:t>
            </a:r>
            <a:r>
              <a:rPr lang="en-US" sz="1400" dirty="0" smtClean="0">
                <a:cs typeface="Calibri"/>
              </a:rPr>
              <a:t> (</a:t>
            </a:r>
            <a:r>
              <a:rPr lang="en-US" sz="1400" dirty="0" err="1" smtClean="0">
                <a:cs typeface="Calibri"/>
              </a:rPr>
              <a:t>dato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kommer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senere</a:t>
            </a:r>
            <a:r>
              <a:rPr lang="en-US" sz="1400" dirty="0" smtClean="0">
                <a:cs typeface="Calibri"/>
              </a:rPr>
              <a:t>).</a:t>
            </a:r>
            <a:r>
              <a:rPr lang="en-US" sz="1400" dirty="0">
                <a:cs typeface="Calibri"/>
              </a:rPr>
              <a:t> </a:t>
            </a:r>
            <a:r>
              <a:rPr lang="en-US" sz="1400" dirty="0" err="1" smtClean="0">
                <a:cs typeface="Calibri"/>
              </a:rPr>
              <a:t>Videre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samlinger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er</a:t>
            </a:r>
            <a:r>
              <a:rPr lang="en-US" sz="1400" dirty="0" smtClean="0">
                <a:cs typeface="Calibri"/>
              </a:rPr>
              <a:t> </a:t>
            </a:r>
            <a:r>
              <a:rPr lang="en-US" sz="1400" dirty="0" err="1" smtClean="0">
                <a:cs typeface="Calibri"/>
              </a:rPr>
              <a:t>samhandlingsdager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 smtClean="0">
                <a:ea typeface="+mn-lt"/>
                <a:cs typeface="+mn-lt"/>
              </a:rPr>
              <a:t>hvor</a:t>
            </a:r>
            <a:r>
              <a:rPr lang="en-US" sz="1400" dirty="0" smtClean="0">
                <a:ea typeface="+mn-lt"/>
                <a:cs typeface="+mn-lt"/>
              </a:rPr>
              <a:t> </a:t>
            </a:r>
            <a:r>
              <a:rPr lang="en-US" sz="1400" dirty="0" err="1" smtClean="0">
                <a:ea typeface="+mn-lt"/>
                <a:cs typeface="+mn-lt"/>
              </a:rPr>
              <a:t>kulturbygging</a:t>
            </a:r>
            <a:r>
              <a:rPr lang="en-US" sz="1400" dirty="0" smtClean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og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smtClean="0">
                <a:ea typeface="+mn-lt"/>
                <a:cs typeface="+mn-lt"/>
              </a:rPr>
              <a:t>dialog </a:t>
            </a:r>
            <a:r>
              <a:rPr lang="en-US" sz="1400" dirty="0" err="1" smtClean="0">
                <a:ea typeface="+mn-lt"/>
                <a:cs typeface="+mn-lt"/>
              </a:rPr>
              <a:t>står</a:t>
            </a:r>
            <a:r>
              <a:rPr lang="en-US" sz="1400" dirty="0" smtClean="0">
                <a:ea typeface="+mn-lt"/>
                <a:cs typeface="+mn-lt"/>
              </a:rPr>
              <a:t> </a:t>
            </a:r>
            <a:r>
              <a:rPr lang="en-US" sz="1400" dirty="0" err="1" smtClean="0">
                <a:ea typeface="+mn-lt"/>
                <a:cs typeface="+mn-lt"/>
              </a:rPr>
              <a:t>sentralt</a:t>
            </a:r>
            <a:r>
              <a:rPr lang="en-US" sz="1400" dirty="0" smtClean="0">
                <a:ea typeface="+mn-lt"/>
                <a:cs typeface="+mn-lt"/>
              </a:rPr>
              <a:t>. </a:t>
            </a:r>
            <a:r>
              <a:rPr lang="en-US" sz="1400" dirty="0" err="1">
                <a:ea typeface="+mn-lt"/>
                <a:cs typeface="+mn-lt"/>
              </a:rPr>
              <a:t>Gjennom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erfaringsdeling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og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gruppearbeid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skapes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en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felles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forståelse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av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utfordringsbildet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og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hvorfor</a:t>
            </a:r>
            <a:r>
              <a:rPr lang="en-US" sz="1400" dirty="0">
                <a:ea typeface="+mn-lt"/>
                <a:cs typeface="+mn-lt"/>
              </a:rPr>
              <a:t> vi </a:t>
            </a:r>
            <a:r>
              <a:rPr lang="en-US" sz="1400" dirty="0" err="1">
                <a:ea typeface="+mn-lt"/>
                <a:cs typeface="+mn-lt"/>
              </a:rPr>
              <a:t>trenger</a:t>
            </a:r>
            <a:r>
              <a:rPr lang="en-US" sz="1400" dirty="0">
                <a:ea typeface="+mn-lt"/>
                <a:cs typeface="+mn-lt"/>
              </a:rPr>
              <a:t> å </a:t>
            </a:r>
            <a:r>
              <a:rPr lang="en-US" sz="1400" dirty="0" err="1">
                <a:ea typeface="+mn-lt"/>
                <a:cs typeface="+mn-lt"/>
              </a:rPr>
              <a:t>samordne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tilbudet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til</a:t>
            </a:r>
            <a:r>
              <a:rPr lang="en-US" sz="1400" dirty="0">
                <a:ea typeface="+mn-lt"/>
                <a:cs typeface="+mn-lt"/>
              </a:rPr>
              <a:t> barn </a:t>
            </a:r>
            <a:r>
              <a:rPr lang="en-US" sz="1400" dirty="0" err="1">
                <a:ea typeface="+mn-lt"/>
                <a:cs typeface="+mn-lt"/>
              </a:rPr>
              <a:t>og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unge</a:t>
            </a:r>
            <a:r>
              <a:rPr lang="en-US" sz="1400" dirty="0">
                <a:ea typeface="+mn-lt"/>
                <a:cs typeface="+mn-lt"/>
              </a:rPr>
              <a:t> </a:t>
            </a:r>
            <a:r>
              <a:rPr lang="en-US" sz="1400" dirty="0" err="1">
                <a:ea typeface="+mn-lt"/>
                <a:cs typeface="+mn-lt"/>
              </a:rPr>
              <a:t>lokalt</a:t>
            </a:r>
            <a:r>
              <a:rPr lang="en-US" sz="1400" dirty="0">
                <a:ea typeface="+mn-lt"/>
                <a:cs typeface="+mn-lt"/>
              </a:rPr>
              <a:t>.</a:t>
            </a:r>
            <a:endParaRPr lang="en-US" sz="1400" dirty="0">
              <a:ea typeface="Calibri"/>
              <a:cs typeface="Calibri"/>
            </a:endParaRPr>
          </a:p>
        </p:txBody>
      </p:sp>
      <p:pic>
        <p:nvPicPr>
          <p:cNvPr id="5" name="Picture 2" descr="A group of logos of different colors&#10;&#10;Description automatically generated">
            <a:extLst>
              <a:ext uri="{FF2B5EF4-FFF2-40B4-BE49-F238E27FC236}">
                <a16:creationId xmlns:a16="http://schemas.microsoft.com/office/drawing/2014/main" id="{A5FF9731-D497-DCD8-D750-04C562B7F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442" y="5640933"/>
            <a:ext cx="9519820" cy="107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66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 shot of a chart&#10;&#10;Description automatically generated">
            <a:extLst>
              <a:ext uri="{FF2B5EF4-FFF2-40B4-BE49-F238E27FC236}">
                <a16:creationId xmlns:a16="http://schemas.microsoft.com/office/drawing/2014/main" id="{2AA16F58-3F53-96A5-8F2C-7C404FD13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91" t="46134" r="48924" b="26616"/>
          <a:stretch/>
        </p:blipFill>
        <p:spPr>
          <a:xfrm>
            <a:off x="674434" y="608188"/>
            <a:ext cx="1636504" cy="15181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07BBE9-A372-99E8-257C-D14B66C00408}"/>
              </a:ext>
            </a:extLst>
          </p:cNvPr>
          <p:cNvSpPr txBox="1"/>
          <p:nvPr/>
        </p:nvSpPr>
        <p:spPr>
          <a:xfrm>
            <a:off x="671811" y="1183493"/>
            <a:ext cx="57426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6575125B-EC22-DF89-E10F-EEBFCD49E0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0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310938" y="799351"/>
            <a:ext cx="36668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Videre samlinger sørger for </a:t>
            </a:r>
            <a:r>
              <a:rPr lang="nb-NO" dirty="0" err="1" smtClean="0"/>
              <a:t>kulturbygging</a:t>
            </a:r>
            <a:r>
              <a:rPr lang="nb-NO" dirty="0" smtClean="0"/>
              <a:t> med faglig innhold. Lokalt eierskap står sentralt disse dagene, og de aktuelle forløpene tas frem for å se på hvem som gjør hva i forløpene.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Hvem som deltar på samlingene vil variere fra kommune til kommune. Vi ønsker deltagelse fra alle tjenestene dere ser til høyre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Opprette et nettverk av ressurspersoner</a:t>
            </a:r>
            <a:endParaRPr lang="nb-NO" dirty="0"/>
          </a:p>
        </p:txBody>
      </p:sp>
      <p:pic>
        <p:nvPicPr>
          <p:cNvPr id="7" name="Picture 2" descr="A group of logos of different colors&#10;&#10;Description automatically generated">
            <a:extLst>
              <a:ext uri="{FF2B5EF4-FFF2-40B4-BE49-F238E27FC236}">
                <a16:creationId xmlns:a16="http://schemas.microsoft.com/office/drawing/2014/main" id="{A5FF9731-D497-DCD8-D750-04C562B7F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242" y="5842366"/>
            <a:ext cx="8999491" cy="1015634"/>
          </a:xfrm>
          <a:prstGeom prst="rect">
            <a:avLst/>
          </a:prstGeom>
        </p:spPr>
      </p:pic>
      <p:cxnSp>
        <p:nvCxnSpPr>
          <p:cNvPr id="9" name="Rett pilkobling 8"/>
          <p:cNvCxnSpPr/>
          <p:nvPr/>
        </p:nvCxnSpPr>
        <p:spPr>
          <a:xfrm>
            <a:off x="3310467" y="3708400"/>
            <a:ext cx="6773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352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 group of logos of different colors&#10;&#10;Description automatically generated">
            <a:extLst>
              <a:ext uri="{FF2B5EF4-FFF2-40B4-BE49-F238E27FC236}">
                <a16:creationId xmlns:a16="http://schemas.microsoft.com/office/drawing/2014/main" id="{A5FF9731-D497-DCD8-D750-04C562B7F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776" y="5881350"/>
            <a:ext cx="9118024" cy="1029011"/>
          </a:xfrm>
          <a:prstGeom prst="rect">
            <a:avLst/>
          </a:prstGeom>
        </p:spPr>
      </p:pic>
      <p:pic>
        <p:nvPicPr>
          <p:cNvPr id="4" name="Picture 3" descr="A screen shot of a chart&#10;&#10;Description automatically generated">
            <a:extLst>
              <a:ext uri="{FF2B5EF4-FFF2-40B4-BE49-F238E27FC236}">
                <a16:creationId xmlns:a16="http://schemas.microsoft.com/office/drawing/2014/main" id="{2AA16F58-3F53-96A5-8F2C-7C404FD139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92" t="45907" r="17907" b="26868"/>
          <a:stretch/>
        </p:blipFill>
        <p:spPr>
          <a:xfrm>
            <a:off x="1417544" y="812319"/>
            <a:ext cx="1782907" cy="16430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07BBE9-A372-99E8-257C-D14B66C00408}"/>
              </a:ext>
            </a:extLst>
          </p:cNvPr>
          <p:cNvSpPr txBox="1"/>
          <p:nvPr/>
        </p:nvSpPr>
        <p:spPr>
          <a:xfrm>
            <a:off x="629478" y="717826"/>
            <a:ext cx="574260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cs typeface="Calibri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4898886" y="1087158"/>
            <a:ext cx="635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Bestillingen fra Helsefelleskapet er å se på en mulig Agdermodell for barn og unges psykiske helsetjeneste. I denne prosessen vil vi vektlegge innspill og arbeid vi samler inn. Et av målene våre er å sammen jobbe frem en mulig modell som gjør at brukere, helsetjenestene til barn og unge og andre sentrale aktører står samlet for å ta i bruk samhandlingsforløp for barn og unge.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Lage kart over tjenestene til barn og unge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Gjøre tjenestene mer sammenhengende for barn og unge</a:t>
            </a:r>
            <a:endParaRPr lang="nb-NO" dirty="0"/>
          </a:p>
        </p:txBody>
      </p:sp>
      <p:pic>
        <p:nvPicPr>
          <p:cNvPr id="5" name="Picture 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1E609C3-CD83-61FF-3497-002CDE238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477" y="2670222"/>
            <a:ext cx="3359043" cy="352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21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ogos of different colors&#10;&#10;Description automatically generated">
            <a:extLst>
              <a:ext uri="{FF2B5EF4-FFF2-40B4-BE49-F238E27FC236}">
                <a16:creationId xmlns:a16="http://schemas.microsoft.com/office/drawing/2014/main" id="{A5FF9731-D497-DCD8-D750-04C562B7F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109" y="5958317"/>
            <a:ext cx="9519820" cy="1074356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1032933" y="762000"/>
            <a:ext cx="9228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hlinkClick r:id="rId3"/>
              </a:rPr>
              <a:t>Prosjektet har egen side på SSHF.no. Her vil det komme mer informasjon etter hvert som prosjektet utvikler seg. </a:t>
            </a:r>
          </a:p>
          <a:p>
            <a:endParaRPr lang="nb-NO" dirty="0">
              <a:hlinkClick r:id="rId3"/>
            </a:endParaRPr>
          </a:p>
          <a:p>
            <a:r>
              <a:rPr lang="nb-NO" dirty="0" smtClean="0">
                <a:hlinkClick r:id="rId3"/>
              </a:rPr>
              <a:t>En Agdermodell for barn og unges psykiske helsetjeneste - Sørlandet sykehus (sshf.no)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168400" y="2421467"/>
            <a:ext cx="855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Spørsmål om prosjektet kan rettes mot prosjektleder Silje Wold Sætherhaug (908 14 616)</a:t>
            </a:r>
          </a:p>
          <a:p>
            <a:r>
              <a:rPr lang="nb-NO" dirty="0" smtClean="0"/>
              <a:t>Mail: sisaet@sshf.no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615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728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Silje Wold Sætherhaug</dc:creator>
  <cp:lastModifiedBy>Silje Wold Sætherhaug</cp:lastModifiedBy>
  <cp:revision>16</cp:revision>
  <dcterms:created xsi:type="dcterms:W3CDTF">2023-09-25T08:10:54Z</dcterms:created>
  <dcterms:modified xsi:type="dcterms:W3CDTF">2023-09-25T12:00:35Z</dcterms:modified>
</cp:coreProperties>
</file>